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56" r:id="rId2"/>
    <p:sldId id="307" r:id="rId3"/>
    <p:sldId id="308" r:id="rId4"/>
    <p:sldId id="309" r:id="rId5"/>
    <p:sldId id="310" r:id="rId6"/>
    <p:sldId id="329" r:id="rId7"/>
    <p:sldId id="311" r:id="rId8"/>
    <p:sldId id="328" r:id="rId9"/>
    <p:sldId id="312" r:id="rId10"/>
    <p:sldId id="314" r:id="rId11"/>
    <p:sldId id="330" r:id="rId12"/>
    <p:sldId id="331" r:id="rId13"/>
    <p:sldId id="332" r:id="rId14"/>
    <p:sldId id="313" r:id="rId15"/>
    <p:sldId id="315" r:id="rId16"/>
    <p:sldId id="316" r:id="rId17"/>
    <p:sldId id="317" r:id="rId18"/>
    <p:sldId id="318" r:id="rId19"/>
    <p:sldId id="319" r:id="rId20"/>
    <p:sldId id="320" r:id="rId21"/>
    <p:sldId id="321" r:id="rId22"/>
    <p:sldId id="333" r:id="rId23"/>
    <p:sldId id="322" r:id="rId24"/>
    <p:sldId id="335" r:id="rId25"/>
    <p:sldId id="323" r:id="rId26"/>
    <p:sldId id="324" r:id="rId27"/>
    <p:sldId id="325" r:id="rId28"/>
    <p:sldId id="336" r:id="rId29"/>
    <p:sldId id="327"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1EE32540-164E-4103-93B7-B3F1216137B1}">
          <p14:sldIdLst>
            <p14:sldId id="256"/>
            <p14:sldId id="307"/>
            <p14:sldId id="308"/>
            <p14:sldId id="309"/>
            <p14:sldId id="310"/>
            <p14:sldId id="329"/>
            <p14:sldId id="311"/>
            <p14:sldId id="328"/>
            <p14:sldId id="312"/>
            <p14:sldId id="314"/>
            <p14:sldId id="330"/>
            <p14:sldId id="331"/>
            <p14:sldId id="332"/>
            <p14:sldId id="313"/>
            <p14:sldId id="315"/>
            <p14:sldId id="316"/>
            <p14:sldId id="317"/>
            <p14:sldId id="318"/>
            <p14:sldId id="319"/>
            <p14:sldId id="320"/>
            <p14:sldId id="321"/>
            <p14:sldId id="333"/>
            <p14:sldId id="322"/>
            <p14:sldId id="335"/>
            <p14:sldId id="323"/>
            <p14:sldId id="324"/>
            <p14:sldId id="325"/>
            <p14:sldId id="336"/>
            <p14:sldId id="32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B700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031" autoAdjust="0"/>
    <p:restoredTop sz="78871" autoAdjust="0"/>
  </p:normalViewPr>
  <p:slideViewPr>
    <p:cSldViewPr snapToGrid="0">
      <p:cViewPr varScale="1">
        <p:scale>
          <a:sx n="54" d="100"/>
          <a:sy n="54" d="100"/>
        </p:scale>
        <p:origin x="1340" y="48"/>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2022/5/31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NULL"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今天给大家讲的是</a:t>
            </a:r>
            <a:r>
              <a:rPr kumimoji="1" lang="en-US" altLang="zh-CN" dirty="0" smtClean="0"/>
              <a:t>Taurus</a:t>
            </a:r>
            <a:r>
              <a:rPr kumimoji="1" lang="zh-CN" altLang="en-US" dirty="0" smtClean="0"/>
              <a:t>，一种面向内存数据库的轻量并行日志记录方式</a:t>
            </a:r>
            <a:endParaRPr kumimoji="1"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对于写操作，首先获得排他锁，然后更新</a:t>
            </a:r>
            <a:r>
              <a:rPr lang="en-US" altLang="zh-CN" dirty="0" smtClean="0"/>
              <a:t>T.LV</a:t>
            </a:r>
            <a:r>
              <a:rPr lang="zh-CN" altLang="en-US" dirty="0" smtClean="0"/>
              <a:t>，保证事务</a:t>
            </a:r>
            <a:r>
              <a:rPr lang="en-US" altLang="zh-CN" dirty="0" smtClean="0"/>
              <a:t>T</a:t>
            </a:r>
            <a:r>
              <a:rPr lang="zh-CN" altLang="en-US" dirty="0" smtClean="0"/>
              <a:t>的执行晚于对</a:t>
            </a:r>
            <a:r>
              <a:rPr lang="en-US" altLang="zh-CN" dirty="0" err="1" smtClean="0"/>
              <a:t>tupleA</a:t>
            </a:r>
            <a:r>
              <a:rPr lang="zh-CN" altLang="en-US" dirty="0" smtClean="0"/>
              <a:t>的上一次读写，保证</a:t>
            </a:r>
            <a:r>
              <a:rPr lang="en-US" altLang="zh-CN" dirty="0" smtClean="0"/>
              <a:t>WAW</a:t>
            </a:r>
            <a:r>
              <a:rPr lang="zh-CN" altLang="en-US" dirty="0" smtClean="0"/>
              <a:t>和</a:t>
            </a:r>
            <a:r>
              <a:rPr lang="en-US" altLang="zh-CN" dirty="0" smtClean="0"/>
              <a:t>WAR</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7873465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对于读操作，首先获得共享锁，然后更新</a:t>
            </a:r>
            <a:r>
              <a:rPr lang="en-US" altLang="zh-CN" dirty="0" smtClean="0"/>
              <a:t>T.LV</a:t>
            </a:r>
            <a:r>
              <a:rPr lang="zh-CN" altLang="en-US" dirty="0" smtClean="0"/>
              <a:t>，保证事务</a:t>
            </a:r>
            <a:r>
              <a:rPr lang="en-US" altLang="zh-CN" dirty="0" smtClean="0"/>
              <a:t>T</a:t>
            </a:r>
            <a:r>
              <a:rPr lang="zh-CN" altLang="en-US" dirty="0" smtClean="0"/>
              <a:t>不发生读写操作冲突，</a:t>
            </a:r>
            <a:r>
              <a:rPr lang="en-US" altLang="zh-CN" dirty="0" smtClean="0"/>
              <a:t>T</a:t>
            </a:r>
            <a:r>
              <a:rPr lang="zh-CN" altLang="en-US" dirty="0" smtClean="0"/>
              <a:t>的执行晚于对</a:t>
            </a:r>
            <a:r>
              <a:rPr lang="en-US" altLang="zh-CN" dirty="0" err="1" smtClean="0"/>
              <a:t>tupleA</a:t>
            </a:r>
            <a:r>
              <a:rPr lang="zh-CN" altLang="en-US" dirty="0" smtClean="0"/>
              <a:t>的上一次写，保证</a:t>
            </a:r>
            <a:r>
              <a:rPr lang="en-US" altLang="zh-CN" dirty="0" smtClean="0"/>
              <a:t>RAW</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11994810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对于提交操作，首先把</a:t>
            </a:r>
            <a:r>
              <a:rPr lang="en-US" altLang="zh-CN" dirty="0" smtClean="0"/>
              <a:t>log</a:t>
            </a:r>
            <a:r>
              <a:rPr lang="zh-CN" altLang="en-US" dirty="0" smtClean="0"/>
              <a:t>写入</a:t>
            </a:r>
            <a:r>
              <a:rPr lang="en-US" altLang="zh-CN" dirty="0" smtClean="0"/>
              <a:t>buffer</a:t>
            </a:r>
            <a:r>
              <a:rPr lang="zh-CN" altLang="en-US" dirty="0" smtClean="0"/>
              <a:t>，然后拿分配给当前日志的</a:t>
            </a:r>
            <a:r>
              <a:rPr lang="en-US" altLang="zh-CN" dirty="0" smtClean="0"/>
              <a:t>LSN</a:t>
            </a:r>
            <a:r>
              <a:rPr lang="zh-CN" altLang="en-US" dirty="0" smtClean="0"/>
              <a:t>去更新</a:t>
            </a:r>
            <a:r>
              <a:rPr lang="en-US" altLang="zh-CN" dirty="0" smtClean="0"/>
              <a:t>T.LV</a:t>
            </a:r>
            <a:r>
              <a:rPr lang="zh-CN" altLang="en-US" dirty="0" smtClean="0"/>
              <a:t>的第</a:t>
            </a:r>
            <a:r>
              <a:rPr lang="en-US" altLang="zh-CN" dirty="0" err="1" smtClean="0"/>
              <a:t>i</a:t>
            </a:r>
            <a:r>
              <a:rPr lang="zh-CN" altLang="en-US" dirty="0" smtClean="0"/>
              <a:t>维，然后更新</a:t>
            </a:r>
            <a:r>
              <a:rPr lang="en-US" altLang="zh-CN" dirty="0" smtClean="0"/>
              <a:t>tuple</a:t>
            </a:r>
            <a:r>
              <a:rPr lang="zh-CN" altLang="en-US" dirty="0" smtClean="0"/>
              <a:t>的两个</a:t>
            </a:r>
            <a:r>
              <a:rPr lang="en-US" altLang="zh-CN" dirty="0" smtClean="0"/>
              <a:t>LV</a:t>
            </a:r>
            <a:r>
              <a:rPr lang="zh-CN" altLang="en-US" dirty="0" smtClean="0"/>
              <a:t>并原子地释放锁，最后等待异步持久化完成后提交。</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1946760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Flush</a:t>
            </a:r>
            <a:r>
              <a:rPr lang="zh-CN" altLang="en-US" dirty="0" smtClean="0"/>
              <a:t>是把</a:t>
            </a:r>
            <a:r>
              <a:rPr lang="en-US" altLang="zh-CN" dirty="0" smtClean="0"/>
              <a:t>buffer</a:t>
            </a:r>
            <a:r>
              <a:rPr lang="zh-CN" altLang="en-US" dirty="0" smtClean="0"/>
              <a:t>写入到</a:t>
            </a:r>
            <a:r>
              <a:rPr lang="en-US" altLang="zh-CN" dirty="0" smtClean="0"/>
              <a:t>disk</a:t>
            </a:r>
            <a:r>
              <a:rPr lang="zh-CN" altLang="en-US" dirty="0" smtClean="0"/>
              <a:t>，触发条件是超时或者半满。设置有三个</a:t>
            </a:r>
            <a:r>
              <a:rPr lang="en-US" altLang="zh-CN" dirty="0" smtClean="0"/>
              <a:t>LSN</a:t>
            </a:r>
            <a:r>
              <a:rPr lang="zh-CN" altLang="en-US" dirty="0" smtClean="0"/>
              <a:t>进行</a:t>
            </a:r>
            <a:r>
              <a:rPr lang="en-US" altLang="zh-CN" dirty="0" smtClean="0"/>
              <a:t>flush</a:t>
            </a:r>
            <a:r>
              <a:rPr lang="zh-CN" altLang="en-US" dirty="0" smtClean="0"/>
              <a:t>的控制，保证刷盘的时候没有日志线程正在写或者写了一半，就可以刷。日志</a:t>
            </a:r>
            <a:r>
              <a:rPr lang="zh-CN" altLang="en-US" dirty="0" smtClean="0"/>
              <a:t>刷新到磁盘的</a:t>
            </a:r>
            <a:r>
              <a:rPr lang="zh-CN" altLang="en-US" dirty="0" smtClean="0"/>
              <a:t>频率取决于存储设备</a:t>
            </a:r>
            <a:r>
              <a:rPr lang="zh-CN" altLang="en-US" dirty="0" smtClean="0"/>
              <a:t>的性能，虽然每次</a:t>
            </a:r>
            <a:r>
              <a:rPr lang="en-US" altLang="zh-CN" dirty="0" smtClean="0"/>
              <a:t>flush</a:t>
            </a:r>
            <a:r>
              <a:rPr lang="zh-CN" altLang="en-US" dirty="0" smtClean="0"/>
              <a:t>会使很多</a:t>
            </a:r>
            <a:r>
              <a:rPr lang="en-US" altLang="zh-CN" dirty="0" err="1" smtClean="0"/>
              <a:t>txn</a:t>
            </a:r>
            <a:r>
              <a:rPr lang="zh-CN" altLang="en-US" dirty="0" smtClean="0"/>
              <a:t>提交，但是同</a:t>
            </a:r>
            <a:r>
              <a:rPr lang="en-US" altLang="zh-CN" dirty="0" smtClean="0"/>
              <a:t>1</a:t>
            </a:r>
            <a:r>
              <a:rPr lang="zh-CN" altLang="en-US" dirty="0" smtClean="0"/>
              <a:t>个</a:t>
            </a:r>
            <a:r>
              <a:rPr lang="en-US" altLang="zh-CN" dirty="0" smtClean="0"/>
              <a:t>log file</a:t>
            </a:r>
            <a:r>
              <a:rPr lang="zh-CN" altLang="en-US" dirty="0" smtClean="0"/>
              <a:t>的</a:t>
            </a:r>
            <a:r>
              <a:rPr lang="en-US" altLang="zh-CN" dirty="0" err="1" smtClean="0"/>
              <a:t>txn</a:t>
            </a:r>
            <a:r>
              <a:rPr lang="zh-CN" altLang="en-US" dirty="0" smtClean="0"/>
              <a:t>仍然以顺序提交，恢复时，按局部有序进行重放，相当于在依赖图上并行进行拓扑排序</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31758836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首席按从日志文件中取出日志解析出</a:t>
            </a:r>
            <a:r>
              <a:rPr lang="en-US" altLang="zh-CN" sz="1200" b="0" i="0" kern="1200" dirty="0" smtClean="0">
                <a:solidFill>
                  <a:schemeClr val="tx1"/>
                </a:solidFill>
                <a:effectLst/>
                <a:latin typeface="+mn-lt"/>
                <a:ea typeface="+mn-ea"/>
                <a:cs typeface="+mn-cs"/>
              </a:rPr>
              <a:t>T.LV,</a:t>
            </a:r>
            <a:r>
              <a:rPr lang="zh-CN" altLang="en-US" sz="1200" b="0" i="0" kern="1200" dirty="0" smtClean="0">
                <a:solidFill>
                  <a:schemeClr val="tx1"/>
                </a:solidFill>
                <a:effectLst/>
                <a:latin typeface="+mn-lt"/>
                <a:ea typeface="+mn-ea"/>
                <a:cs typeface="+mn-cs"/>
              </a:rPr>
              <a:t>如果比当前</a:t>
            </a:r>
            <a:r>
              <a:rPr lang="en-US" altLang="zh-CN" sz="1200" b="0" i="0" kern="1200" dirty="0" smtClean="0">
                <a:solidFill>
                  <a:schemeClr val="tx1"/>
                </a:solidFill>
                <a:effectLst/>
                <a:latin typeface="+mn-lt"/>
                <a:ea typeface="+mn-ea"/>
                <a:cs typeface="+mn-cs"/>
              </a:rPr>
              <a:t>ending LSN Vector</a:t>
            </a:r>
            <a:r>
              <a:rPr lang="zh-CN" altLang="en-US" sz="1200" b="0" i="0" kern="1200" dirty="0" smtClean="0">
                <a:solidFill>
                  <a:schemeClr val="tx1"/>
                </a:solidFill>
                <a:effectLst/>
                <a:latin typeface="+mn-lt"/>
                <a:ea typeface="+mn-ea"/>
                <a:cs typeface="+mn-cs"/>
              </a:rPr>
              <a:t>小，就放到事务池中，然后恢复线程从池中原子的取出事务再重放，最后把</a:t>
            </a:r>
            <a:r>
              <a:rPr lang="en-US" altLang="zh-CN" sz="1200" b="0" i="0" kern="1200" dirty="0" err="1" smtClean="0">
                <a:solidFill>
                  <a:schemeClr val="tx1"/>
                </a:solidFill>
                <a:effectLst/>
                <a:latin typeface="+mn-lt"/>
                <a:ea typeface="+mn-ea"/>
                <a:cs typeface="+mn-cs"/>
              </a:rPr>
              <a:t>RecoverLSN</a:t>
            </a:r>
            <a:r>
              <a:rPr lang="zh-CN" altLang="en-US" sz="1200" b="0" i="0" kern="1200" dirty="0" smtClean="0">
                <a:solidFill>
                  <a:schemeClr val="tx1"/>
                </a:solidFill>
                <a:effectLst/>
                <a:latin typeface="+mn-lt"/>
                <a:ea typeface="+mn-ea"/>
                <a:cs typeface="+mn-cs"/>
              </a:rPr>
              <a:t>更新好。</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如果</a:t>
            </a:r>
            <a:r>
              <a:rPr lang="zh-CN" altLang="en-US" sz="1200" b="0" i="0" kern="1200" dirty="0" smtClean="0">
                <a:solidFill>
                  <a:schemeClr val="tx1"/>
                </a:solidFill>
                <a:effectLst/>
                <a:latin typeface="+mn-lt"/>
                <a:ea typeface="+mn-ea"/>
                <a:cs typeface="+mn-cs"/>
              </a:rPr>
              <a:t>将大量</a:t>
            </a:r>
            <a:r>
              <a:rPr lang="en-US" altLang="zh-CN" sz="1200" b="0" i="0" kern="1200" dirty="0" smtClean="0">
                <a:solidFill>
                  <a:schemeClr val="tx1"/>
                </a:solidFill>
                <a:effectLst/>
                <a:latin typeface="+mn-lt"/>
                <a:ea typeface="+mn-ea"/>
                <a:cs typeface="+mn-cs"/>
              </a:rPr>
              <a:t>worker</a:t>
            </a:r>
            <a:r>
              <a:rPr lang="zh-CN" altLang="en-US" sz="1200" b="0" i="0" kern="1200" dirty="0" smtClean="0">
                <a:solidFill>
                  <a:schemeClr val="tx1"/>
                </a:solidFill>
                <a:effectLst/>
                <a:latin typeface="+mn-lt"/>
                <a:ea typeface="+mn-ea"/>
                <a:cs typeface="+mn-cs"/>
              </a:rPr>
              <a:t>映射到单个日志管理器，上述池数据结构可能成为潜在的可伸缩性瓶颈。还有其他优化可以解决这个问题</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4065889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LV</a:t>
            </a:r>
            <a:r>
              <a:rPr lang="zh-CN" altLang="en-US" dirty="0" smtClean="0"/>
              <a:t>的维度是</a:t>
            </a:r>
            <a:r>
              <a:rPr lang="en-US" altLang="zh-CN" dirty="0" smtClean="0"/>
              <a:t>log manager </a:t>
            </a:r>
            <a:r>
              <a:rPr lang="zh-CN" altLang="en-US" dirty="0" smtClean="0"/>
              <a:t>的数量，如果有大量的</a:t>
            </a:r>
            <a:r>
              <a:rPr lang="en-US" altLang="zh-CN" dirty="0" smtClean="0"/>
              <a:t>log manager</a:t>
            </a:r>
            <a:r>
              <a:rPr lang="zh-CN" altLang="en-US" dirty="0" smtClean="0"/>
              <a:t>，那么</a:t>
            </a:r>
            <a:r>
              <a:rPr lang="en-US" altLang="zh-CN" dirty="0" smtClean="0"/>
              <a:t>LV</a:t>
            </a:r>
            <a:r>
              <a:rPr lang="zh-CN" altLang="en-US" dirty="0" smtClean="0"/>
              <a:t>的计算和存储开销都会上升，而串行日志因为是维护单个</a:t>
            </a:r>
            <a:r>
              <a:rPr lang="en-US" altLang="zh-CN" dirty="0" smtClean="0"/>
              <a:t>LSN</a:t>
            </a:r>
            <a:r>
              <a:rPr lang="zh-CN" altLang="en-US" dirty="0" smtClean="0"/>
              <a:t>，避免了这个问题，但是大多数数据库使用的都是相对较少的</a:t>
            </a:r>
            <a:r>
              <a:rPr lang="en-US" altLang="zh-CN" dirty="0" err="1" smtClean="0"/>
              <a:t>logfiles</a:t>
            </a:r>
            <a:r>
              <a:rPr lang="en-US" altLang="zh-CN" dirty="0" smtClean="0"/>
              <a:t>,</a:t>
            </a:r>
            <a:r>
              <a:rPr lang="zh-CN" altLang="en-US" dirty="0" smtClean="0"/>
              <a:t>但是</a:t>
            </a:r>
            <a:r>
              <a:rPr lang="en-US" altLang="zh-CN" dirty="0" smtClean="0"/>
              <a:t>Taurus</a:t>
            </a:r>
            <a:r>
              <a:rPr lang="zh-CN" altLang="en-US" dirty="0" smtClean="0"/>
              <a:t>利用</a:t>
            </a:r>
            <a:r>
              <a:rPr lang="en-US" altLang="zh-CN" dirty="0" smtClean="0"/>
              <a:t>LV</a:t>
            </a:r>
            <a:r>
              <a:rPr lang="zh-CN" altLang="en-US" dirty="0" smtClean="0"/>
              <a:t>压缩和</a:t>
            </a:r>
            <a:r>
              <a:rPr lang="en-US" altLang="zh-CN" dirty="0" smtClean="0"/>
              <a:t>SIMD</a:t>
            </a:r>
            <a:r>
              <a:rPr lang="zh-CN" altLang="en-US" dirty="0" smtClean="0"/>
              <a:t>指令部分地解决了这个问题</a:t>
            </a:r>
            <a:endParaRPr lang="en-US" altLang="zh-CN" dirty="0" smtClean="0"/>
          </a:p>
          <a:p>
            <a:r>
              <a:rPr lang="zh-CN" altLang="en-US" dirty="0" smtClean="0"/>
              <a:t>对于高争用负载，恢复期间的并行数量是瓶颈。大多数负载的恢复并行度低于</a:t>
            </a:r>
            <a:r>
              <a:rPr lang="en-US" altLang="zh-CN" dirty="0" smtClean="0"/>
              <a:t>log</a:t>
            </a:r>
            <a:r>
              <a:rPr lang="zh-CN" altLang="en-US" baseline="0" dirty="0" smtClean="0"/>
              <a:t> </a:t>
            </a:r>
            <a:r>
              <a:rPr lang="en-US" altLang="zh-CN" baseline="0" dirty="0" smtClean="0"/>
              <a:t>manager</a:t>
            </a:r>
            <a:r>
              <a:rPr lang="zh-CN" altLang="en-US" baseline="0" dirty="0" smtClean="0"/>
              <a:t>的数量，进行依赖传递时线程之间的内部交流会引起时延，对于串行日志，恢复期间是连续日志，没有延迟。在高竞争环境时，</a:t>
            </a:r>
            <a:r>
              <a:rPr lang="en-US" altLang="zh-CN" baseline="0" dirty="0" smtClean="0"/>
              <a:t>Taurus</a:t>
            </a:r>
            <a:r>
              <a:rPr lang="zh-CN" altLang="en-US" baseline="0" dirty="0" smtClean="0"/>
              <a:t>会使用串行恢复</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3188944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为了减少</a:t>
            </a:r>
            <a:r>
              <a:rPr lang="en-US" altLang="zh-CN" dirty="0" smtClean="0"/>
              <a:t>tuple</a:t>
            </a:r>
            <a:r>
              <a:rPr lang="zh-CN" altLang="en-US" dirty="0" smtClean="0"/>
              <a:t>的</a:t>
            </a:r>
            <a:r>
              <a:rPr lang="en-US" altLang="zh-CN" dirty="0" smtClean="0"/>
              <a:t>LV</a:t>
            </a:r>
            <a:r>
              <a:rPr lang="zh-CN" altLang="en-US" dirty="0" smtClean="0"/>
              <a:t>存储，观察到很久没访问的数存在是不必要的，做了优化，只留活跃事务的</a:t>
            </a:r>
            <a:r>
              <a:rPr lang="en-US" altLang="zh-CN" dirty="0" smtClean="0"/>
              <a:t>tuple LV</a:t>
            </a:r>
            <a:r>
              <a:rPr lang="zh-CN" altLang="en-US" dirty="0" smtClean="0"/>
              <a:t>在锁表中，对于没有被任何事务持有的</a:t>
            </a:r>
            <a:r>
              <a:rPr lang="en-US" altLang="zh-CN" dirty="0" smtClean="0"/>
              <a:t>tuple</a:t>
            </a:r>
            <a:r>
              <a:rPr lang="zh-CN" altLang="en-US" dirty="0" smtClean="0"/>
              <a:t>将被换出锁表，但是为了避免换出之后又有插入，设置了一个参数</a:t>
            </a:r>
            <a:endParaRPr lang="en-US" altLang="zh-CN" dirty="0" smtClean="0"/>
          </a:p>
          <a:p>
            <a:r>
              <a:rPr lang="en-US" altLang="zh-CN" sz="1200" b="0" i="0" kern="1200" dirty="0" smtClean="0">
                <a:solidFill>
                  <a:schemeClr val="tx1"/>
                </a:solidFill>
                <a:effectLst/>
                <a:latin typeface="+mn-lt"/>
                <a:ea typeface="+mn-ea"/>
                <a:cs typeface="+mn-cs"/>
              </a:rPr>
              <a:t>LPLV</a:t>
            </a:r>
            <a:r>
              <a:rPr lang="zh-CN" altLang="en-US" sz="1200" b="0" i="0" kern="1200" dirty="0" smtClean="0">
                <a:solidFill>
                  <a:schemeClr val="tx1"/>
                </a:solidFill>
                <a:effectLst/>
                <a:latin typeface="+mn-lt"/>
                <a:ea typeface="+mn-ea"/>
                <a:cs typeface="+mn-cs"/>
              </a:rPr>
              <a:t>冲洗的频率使恢复的平行等位性和</a:t>
            </a:r>
            <a:r>
              <a:rPr lang="en-US" altLang="zh-CN" sz="1200" b="0" i="0" kern="1200" dirty="0" smtClean="0">
                <a:solidFill>
                  <a:schemeClr val="tx1"/>
                </a:solidFill>
                <a:effectLst/>
                <a:latin typeface="+mn-lt"/>
                <a:ea typeface="+mn-ea"/>
                <a:cs typeface="+mn-cs"/>
              </a:rPr>
              <a:t>LV</a:t>
            </a:r>
            <a:r>
              <a:rPr lang="zh-CN" altLang="en-US" sz="1200" b="0" i="0" kern="1200" dirty="0" smtClean="0">
                <a:solidFill>
                  <a:schemeClr val="tx1"/>
                </a:solidFill>
                <a:effectLst/>
                <a:latin typeface="+mn-lt"/>
                <a:ea typeface="+mn-ea"/>
                <a:cs typeface="+mn-cs"/>
              </a:rPr>
              <a:t>压缩比之间的权衡。当频率较高时，</a:t>
            </a:r>
            <a:r>
              <a:rPr lang="en-US" altLang="zh-CN" sz="1200" b="0" i="0" kern="1200" dirty="0" smtClean="0">
                <a:solidFill>
                  <a:schemeClr val="tx1"/>
                </a:solidFill>
                <a:effectLst/>
                <a:latin typeface="+mn-lt"/>
                <a:ea typeface="+mn-ea"/>
                <a:cs typeface="+mn-cs"/>
              </a:rPr>
              <a:t>LV</a:t>
            </a:r>
            <a:r>
              <a:rPr lang="zh-CN" altLang="en-US" sz="1200" b="0" i="0" kern="1200" dirty="0" smtClean="0">
                <a:solidFill>
                  <a:schemeClr val="tx1"/>
                </a:solidFill>
                <a:effectLst/>
                <a:latin typeface="+mn-lt"/>
                <a:ea typeface="+mn-ea"/>
                <a:cs typeface="+mn-cs"/>
              </a:rPr>
              <a:t>的维数比</a:t>
            </a:r>
            <a:r>
              <a:rPr lang="en-US" altLang="zh-CN" sz="1200" b="0" i="0" kern="1200" dirty="0" smtClean="0">
                <a:solidFill>
                  <a:schemeClr val="tx1"/>
                </a:solidFill>
                <a:effectLst/>
                <a:latin typeface="+mn-lt"/>
                <a:ea typeface="+mn-ea"/>
                <a:cs typeface="+mn-cs"/>
              </a:rPr>
              <a:t>LPLV</a:t>
            </a:r>
            <a:r>
              <a:rPr lang="zh-CN" altLang="en-US" sz="1200" b="0" i="0" kern="1200" dirty="0" smtClean="0">
                <a:solidFill>
                  <a:schemeClr val="tx1"/>
                </a:solidFill>
                <a:effectLst/>
                <a:latin typeface="+mn-lt"/>
                <a:ea typeface="+mn-ea"/>
                <a:cs typeface="+mn-cs"/>
              </a:rPr>
              <a:t>小，因此可以实现更好的压缩，但由于解压缩后的</a:t>
            </a:r>
            <a:r>
              <a:rPr lang="en-US" altLang="zh-CN" sz="1200" b="0" i="0" kern="1200" dirty="0" smtClean="0">
                <a:solidFill>
                  <a:schemeClr val="tx1"/>
                </a:solidFill>
                <a:effectLst/>
                <a:latin typeface="+mn-lt"/>
                <a:ea typeface="+mn-ea"/>
                <a:cs typeface="+mn-cs"/>
              </a:rPr>
              <a:t>LV</a:t>
            </a:r>
            <a:r>
              <a:rPr lang="zh-CN" altLang="en-US" sz="1200" b="0" i="0" kern="1200" dirty="0" smtClean="0">
                <a:solidFill>
                  <a:schemeClr val="tx1"/>
                </a:solidFill>
                <a:effectLst/>
                <a:latin typeface="+mn-lt"/>
                <a:ea typeface="+mn-ea"/>
                <a:cs typeface="+mn-cs"/>
              </a:rPr>
              <a:t>值较大，因此会牺牲一定的恢复并行性。</a:t>
            </a:r>
          </a:p>
          <a:p>
            <a:endParaRPr lang="en-US" altLang="zh-CN" sz="1200" b="0" i="0" u="none" strike="noStrike" kern="1200" dirty="0" smtClean="0">
              <a:solidFill>
                <a:schemeClr val="tx1"/>
              </a:solidFill>
              <a:effectLst/>
              <a:latin typeface="+mn-lt"/>
              <a:ea typeface="+mn-ea"/>
              <a:cs typeface="+mn-cs"/>
              <a:hlinkClick r:id="rId3" invalidUrl="fanyi:///?keyword=The%20frequency%20of%20LPLV%20flushing%20makes%20a%20trade-off%20between%20par-%20%20allelism%20in%20recovery%20and%20LV%20compression%20ratio.%20When%20the%20frequency%20%20is%20high%2C%20a%20dimension%20of%20LV%20is%20smaller%20than%20LPLV%20and%20thus%20it%20enables%20%20better%20compression%2C%20but%20some%20amount%20of%20recovery%20parallelism%20is%20%20sacrificed%20since%20the%20decompressed%20LVs%20have%20larger%20values.&amp;lang=en2zh-CHS"/>
            </a:endParaRPr>
          </a:p>
          <a:p>
            <a:pPr lvl="1">
              <a:buFont typeface="Arial" panose="020B0604020202020204" pitchFamily="34" charset="0"/>
              <a:buChar char="•"/>
            </a:pPr>
            <a:r>
              <a:rPr lang="en-US" altLang="zh-CN" dirty="0" smtClean="0"/>
              <a:t>Each log record stores only a few but not all dimensions of a transaction</a:t>
            </a:r>
            <a:r>
              <a:rPr lang="en-US" altLang="zh-CN" dirty="0" smtClean="0">
                <a:latin typeface="Times New Roman" panose="02020603050405020304" pitchFamily="18" charset="0"/>
                <a:cs typeface="Times New Roman" panose="02020603050405020304" pitchFamily="18" charset="0"/>
              </a:rPr>
              <a:t>’</a:t>
            </a:r>
            <a:r>
              <a:rPr lang="en-US" altLang="zh-CN" dirty="0" smtClean="0"/>
              <a:t>s LV, just remember T depends on some transaction that happened before a specific point in time</a:t>
            </a:r>
          </a:p>
          <a:p>
            <a:pPr lvl="1">
              <a:buFont typeface="Arial" panose="020B0604020202020204" pitchFamily="34" charset="0"/>
              <a:buChar char="•"/>
            </a:pPr>
            <a:r>
              <a:rPr lang="en-US" altLang="zh-CN" dirty="0" smtClean="0"/>
              <a:t>set anchor points (in the form of LVs) into each log such that, if T depends on only transactions before an anchor point, it stores the anchor point instead of the detailed LV</a:t>
            </a:r>
          </a:p>
          <a:p>
            <a:pPr lvl="1">
              <a:buFont typeface="Arial" panose="020B0604020202020204" pitchFamily="34" charset="0"/>
              <a:buChar char="•"/>
            </a:pPr>
            <a:r>
              <a:rPr lang="zh-CN" altLang="en-US" sz="1200" b="0" i="0" kern="1200" dirty="0" smtClean="0">
                <a:solidFill>
                  <a:schemeClr val="tx1"/>
                </a:solidFill>
                <a:effectLst/>
                <a:latin typeface="+mn-lt"/>
                <a:ea typeface="+mn-ea"/>
                <a:cs typeface="+mn-cs"/>
              </a:rPr>
              <a:t>对于具有低到中等争用的工作负载，日志记录的</a:t>
            </a:r>
            <a:r>
              <a:rPr lang="en-US" altLang="zh-CN" sz="1200" b="0" i="0" kern="1200" dirty="0" smtClean="0">
                <a:solidFill>
                  <a:schemeClr val="tx1"/>
                </a:solidFill>
                <a:effectLst/>
                <a:latin typeface="+mn-lt"/>
                <a:ea typeface="+mn-ea"/>
                <a:cs typeface="+mn-cs"/>
              </a:rPr>
              <a:t>LV</a:t>
            </a:r>
            <a:r>
              <a:rPr lang="zh-CN" altLang="en-US" sz="1200" b="0" i="0" kern="1200" dirty="0" smtClean="0">
                <a:solidFill>
                  <a:schemeClr val="tx1"/>
                </a:solidFill>
                <a:effectLst/>
                <a:latin typeface="+mn-lt"/>
                <a:ea typeface="+mn-ea"/>
                <a:cs typeface="+mn-cs"/>
              </a:rPr>
              <a:t>的大多数维度都太小了，没有什么意义。在每个日志中设置锚点</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以</a:t>
            </a:r>
            <a:r>
              <a:rPr lang="en-US" altLang="zh-CN" sz="1200" b="0" i="0" kern="1200" dirty="0" smtClean="0">
                <a:solidFill>
                  <a:schemeClr val="tx1"/>
                </a:solidFill>
                <a:effectLst/>
                <a:latin typeface="+mn-lt"/>
                <a:ea typeface="+mn-ea"/>
                <a:cs typeface="+mn-cs"/>
              </a:rPr>
              <a:t>LV</a:t>
            </a:r>
            <a:r>
              <a:rPr lang="zh-CN" altLang="en-US" sz="1200" b="0" i="0" kern="1200" dirty="0" smtClean="0">
                <a:solidFill>
                  <a:schemeClr val="tx1"/>
                </a:solidFill>
                <a:effectLst/>
                <a:latin typeface="+mn-lt"/>
                <a:ea typeface="+mn-ea"/>
                <a:cs typeface="+mn-cs"/>
              </a:rPr>
              <a:t>的形式</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，这样，如果</a:t>
            </a:r>
            <a:r>
              <a:rPr lang="en-US" altLang="zh-CN" sz="1200" b="0" i="0" kern="1200" dirty="0" smtClean="0">
                <a:solidFill>
                  <a:schemeClr val="tx1"/>
                </a:solidFill>
                <a:effectLst/>
                <a:latin typeface="+mn-lt"/>
                <a:ea typeface="+mn-ea"/>
                <a:cs typeface="+mn-cs"/>
              </a:rPr>
              <a:t>T</a:t>
            </a:r>
            <a:r>
              <a:rPr lang="zh-CN" altLang="en-US" sz="1200" b="0" i="0" kern="1200" dirty="0" smtClean="0">
                <a:solidFill>
                  <a:schemeClr val="tx1"/>
                </a:solidFill>
                <a:effectLst/>
                <a:latin typeface="+mn-lt"/>
                <a:ea typeface="+mn-ea"/>
                <a:cs typeface="+mn-cs"/>
              </a:rPr>
              <a:t>只依赖于锚点之前的事务，它就会存储锚点而不是详细的</a:t>
            </a:r>
            <a:r>
              <a:rPr lang="en-US" altLang="zh-CN" sz="1200" b="0" i="0" kern="1200" dirty="0" smtClean="0">
                <a:solidFill>
                  <a:schemeClr val="tx1"/>
                </a:solidFill>
                <a:effectLst/>
                <a:latin typeface="+mn-lt"/>
                <a:ea typeface="+mn-ea"/>
                <a:cs typeface="+mn-cs"/>
              </a:rPr>
              <a:t>LV</a:t>
            </a:r>
            <a:r>
              <a:rPr lang="zh-CN" altLang="en-US" sz="1200" b="0" i="0" kern="1200" dirty="0" smtClean="0">
                <a:solidFill>
                  <a:schemeClr val="tx1"/>
                </a:solidFill>
                <a:effectLst/>
                <a:latin typeface="+mn-lt"/>
                <a:ea typeface="+mn-ea"/>
                <a:cs typeface="+mn-cs"/>
              </a:rPr>
              <a:t>。</a:t>
            </a:r>
            <a:endParaRPr lang="zh-CN" altLang="en-US" dirty="0" smtClean="0"/>
          </a:p>
          <a:p>
            <a:r>
              <a:rPr lang="zh-CN" altLang="en-US" sz="1200" b="0" i="0" u="none" strike="noStrike" kern="1200" dirty="0" smtClean="0">
                <a:solidFill>
                  <a:schemeClr val="tx1"/>
                </a:solidFill>
                <a:effectLst/>
                <a:latin typeface="+mn-lt"/>
                <a:ea typeface="+mn-ea"/>
                <a:cs typeface="+mn-cs"/>
              </a:rPr>
              <a:t/>
            </a:r>
            <a:br>
              <a:rPr lang="zh-CN" altLang="en-US" sz="1200" b="0" i="0" u="none" strike="noStrike" kern="1200" dirty="0" smtClean="0">
                <a:solidFill>
                  <a:schemeClr val="tx1"/>
                </a:solidFill>
                <a:effectLst/>
                <a:latin typeface="+mn-lt"/>
                <a:ea typeface="+mn-ea"/>
                <a:cs typeface="+mn-cs"/>
              </a:rPr>
            </a:br>
            <a:r>
              <a:rPr lang="zh-CN" altLang="en-US" sz="1200" b="0" i="0" u="none" strike="noStrike" kern="1200" dirty="0" smtClean="0">
                <a:solidFill>
                  <a:schemeClr val="tx1"/>
                </a:solidFill>
                <a:effectLst/>
                <a:latin typeface="+mn-lt"/>
                <a:ea typeface="+mn-ea"/>
                <a:cs typeface="+mn-cs"/>
              </a:rPr>
              <a:t>已知</a:t>
            </a:r>
            <a:r>
              <a:rPr lang="en-US" altLang="zh-CN" sz="1200" b="0" i="0" u="none" strike="noStrike" kern="1200" dirty="0" smtClean="0">
                <a:solidFill>
                  <a:schemeClr val="tx1"/>
                </a:solidFill>
                <a:effectLst/>
                <a:latin typeface="+mn-lt"/>
                <a:ea typeface="+mn-ea"/>
                <a:cs typeface="+mn-cs"/>
              </a:rPr>
              <a:t>T.LV</a:t>
            </a:r>
            <a:r>
              <a:rPr lang="zh-CN" altLang="en-US" sz="1200" b="0" i="0" u="none" strike="noStrike" kern="1200" dirty="0" smtClean="0">
                <a:solidFill>
                  <a:schemeClr val="tx1"/>
                </a:solidFill>
                <a:effectLst/>
                <a:latin typeface="+mn-lt"/>
                <a:ea typeface="+mn-ea"/>
                <a:cs typeface="+mn-cs"/>
              </a:rPr>
              <a:t>和</a:t>
            </a:r>
            <a:r>
              <a:rPr lang="en-US" altLang="zh-CN" sz="1200" b="0" i="0" u="none" strike="noStrike" kern="1200" dirty="0" smtClean="0">
                <a:solidFill>
                  <a:schemeClr val="tx1"/>
                </a:solidFill>
                <a:effectLst/>
                <a:latin typeface="+mn-lt"/>
                <a:ea typeface="+mn-ea"/>
                <a:cs typeface="+mn-cs"/>
              </a:rPr>
              <a:t>LPLV</a:t>
            </a:r>
            <a:r>
              <a:rPr lang="zh-CN" altLang="en-US" sz="1200" b="0" i="0" u="none" strike="noStrike" kern="1200" dirty="0" smtClean="0">
                <a:solidFill>
                  <a:schemeClr val="tx1"/>
                </a:solidFill>
                <a:effectLst/>
                <a:latin typeface="+mn-lt"/>
                <a:ea typeface="+mn-ea"/>
                <a:cs typeface="+mn-cs"/>
              </a:rPr>
              <a:t>，把</a:t>
            </a:r>
            <a:r>
              <a:rPr lang="en-US" altLang="zh-CN" sz="1200" b="0" i="0" u="none" strike="noStrike" kern="1200" dirty="0" smtClean="0">
                <a:solidFill>
                  <a:schemeClr val="tx1"/>
                </a:solidFill>
                <a:effectLst/>
                <a:latin typeface="+mn-lt"/>
                <a:ea typeface="+mn-ea"/>
                <a:cs typeface="+mn-cs"/>
              </a:rPr>
              <a:t>T.LV</a:t>
            </a:r>
            <a:r>
              <a:rPr lang="zh-CN" altLang="en-US" sz="1200" b="0" i="0" u="none" strike="noStrike" kern="1200" dirty="0" smtClean="0">
                <a:solidFill>
                  <a:schemeClr val="tx1"/>
                </a:solidFill>
                <a:effectLst/>
                <a:latin typeface="+mn-lt"/>
                <a:ea typeface="+mn-ea"/>
                <a:cs typeface="+mn-cs"/>
              </a:rPr>
              <a:t>写入</a:t>
            </a:r>
            <a:r>
              <a:rPr lang="en-US" altLang="zh-CN" sz="1200" b="0" i="0" u="none" strike="noStrike" kern="1200" dirty="0" smtClean="0">
                <a:solidFill>
                  <a:schemeClr val="tx1"/>
                </a:solidFill>
                <a:effectLst/>
                <a:latin typeface="+mn-lt"/>
                <a:ea typeface="+mn-ea"/>
                <a:cs typeface="+mn-cs"/>
              </a:rPr>
              <a:t>log</a:t>
            </a:r>
            <a:r>
              <a:rPr lang="zh-CN" altLang="en-US" sz="1200" b="0" i="0" u="none" strike="noStrike" kern="1200" dirty="0" smtClean="0">
                <a:solidFill>
                  <a:schemeClr val="tx1"/>
                </a:solidFill>
                <a:effectLst/>
                <a:latin typeface="+mn-lt"/>
                <a:ea typeface="+mn-ea"/>
                <a:cs typeface="+mn-cs"/>
              </a:rPr>
              <a:t>的时候，发现只有第二维大于</a:t>
            </a:r>
            <a:r>
              <a:rPr lang="en-US" altLang="zh-CN" sz="1200" b="0" i="0" u="none" strike="noStrike" kern="1200" dirty="0" smtClean="0">
                <a:solidFill>
                  <a:schemeClr val="tx1"/>
                </a:solidFill>
                <a:effectLst/>
                <a:latin typeface="+mn-lt"/>
                <a:ea typeface="+mn-ea"/>
                <a:cs typeface="+mn-cs"/>
              </a:rPr>
              <a:t>LPLV,</a:t>
            </a:r>
            <a:r>
              <a:rPr lang="zh-CN" altLang="en-US" sz="1200" b="0" i="0" u="none" strike="noStrike" kern="1200" dirty="0" smtClean="0">
                <a:solidFill>
                  <a:schemeClr val="tx1"/>
                </a:solidFill>
                <a:effectLst/>
                <a:latin typeface="+mn-lt"/>
                <a:ea typeface="+mn-ea"/>
                <a:cs typeface="+mn-cs"/>
              </a:rPr>
              <a:t>则只写入第二维，恢复的时候，</a:t>
            </a:r>
            <a:r>
              <a:rPr lang="en-US" altLang="zh-CN" sz="1200" b="0" i="0" u="none" strike="noStrike" kern="1200" dirty="0" smtClean="0">
                <a:solidFill>
                  <a:schemeClr val="tx1"/>
                </a:solidFill>
                <a:effectLst/>
                <a:latin typeface="+mn-lt"/>
                <a:ea typeface="+mn-ea"/>
                <a:cs typeface="+mn-cs"/>
              </a:rPr>
              <a:t>T.LV</a:t>
            </a:r>
            <a:r>
              <a:rPr lang="zh-CN" altLang="en-US" sz="1200" b="0" i="0" u="none" strike="noStrike" kern="1200" dirty="0" smtClean="0">
                <a:solidFill>
                  <a:schemeClr val="tx1"/>
                </a:solidFill>
                <a:effectLst/>
                <a:latin typeface="+mn-lt"/>
                <a:ea typeface="+mn-ea"/>
                <a:cs typeface="+mn-cs"/>
              </a:rPr>
              <a:t>的空缺部分用</a:t>
            </a:r>
            <a:r>
              <a:rPr lang="en-US" altLang="zh-CN" sz="1200" b="0" i="0" u="none" strike="noStrike" kern="1200" dirty="0" smtClean="0">
                <a:solidFill>
                  <a:schemeClr val="tx1"/>
                </a:solidFill>
                <a:effectLst/>
                <a:latin typeface="+mn-lt"/>
                <a:ea typeface="+mn-ea"/>
                <a:cs typeface="+mn-cs"/>
              </a:rPr>
              <a:t>LPLV</a:t>
            </a:r>
            <a:r>
              <a:rPr lang="zh-CN" altLang="en-US" sz="1200" b="0" i="0" u="none" strike="noStrike" kern="1200" dirty="0" smtClean="0">
                <a:solidFill>
                  <a:schemeClr val="tx1"/>
                </a:solidFill>
                <a:effectLst/>
                <a:latin typeface="+mn-lt"/>
                <a:ea typeface="+mn-ea"/>
                <a:cs typeface="+mn-cs"/>
              </a:rPr>
              <a:t>锚点填充</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13140978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4</a:t>
            </a:r>
            <a:r>
              <a:rPr lang="zh-CN" altLang="en-US" dirty="0" smtClean="0"/>
              <a:t>不在</a:t>
            </a:r>
            <a:r>
              <a:rPr lang="en-US" altLang="zh-CN" dirty="0" smtClean="0"/>
              <a:t>ELR</a:t>
            </a:r>
            <a:r>
              <a:rPr lang="zh-CN" altLang="en-US" dirty="0" smtClean="0"/>
              <a:t>的关键路径上，</a:t>
            </a:r>
            <a:r>
              <a:rPr lang="en-US" altLang="zh-CN" dirty="0" smtClean="0"/>
              <a:t>2</a:t>
            </a:r>
            <a:r>
              <a:rPr lang="zh-CN" altLang="en-US" dirty="0" smtClean="0"/>
              <a:t>和</a:t>
            </a:r>
            <a:r>
              <a:rPr lang="en-US" altLang="zh-CN" dirty="0" smtClean="0"/>
              <a:t>3</a:t>
            </a:r>
            <a:r>
              <a:rPr lang="zh-CN" altLang="en-US" dirty="0" smtClean="0"/>
              <a:t>基于</a:t>
            </a:r>
            <a:r>
              <a:rPr lang="en-US" altLang="zh-CN" dirty="0" smtClean="0"/>
              <a:t>WAL</a:t>
            </a:r>
            <a:r>
              <a:rPr lang="zh-CN" altLang="en-US" dirty="0" smtClean="0"/>
              <a:t>日志，</a:t>
            </a:r>
            <a:r>
              <a:rPr lang="en-US" altLang="zh-CN" dirty="0" smtClean="0"/>
              <a:t>1</a:t>
            </a:r>
            <a:r>
              <a:rPr lang="zh-CN" altLang="en-US" dirty="0" smtClean="0"/>
              <a:t>和</a:t>
            </a:r>
            <a:r>
              <a:rPr lang="en-US" altLang="zh-CN" dirty="0" smtClean="0"/>
              <a:t>log file</a:t>
            </a:r>
            <a:r>
              <a:rPr lang="zh-CN" altLang="en-US" dirty="0" smtClean="0"/>
              <a:t>数量有关。</a:t>
            </a:r>
            <a:endParaRPr lang="en-US" altLang="zh-CN" dirty="0" smtClean="0"/>
          </a:p>
          <a:p>
            <a:r>
              <a:rPr lang="zh-CN" altLang="en-US" sz="1200" b="0" i="0" kern="1200" dirty="0" smtClean="0">
                <a:solidFill>
                  <a:schemeClr val="tx1"/>
                </a:solidFill>
                <a:effectLst/>
                <a:latin typeface="+mn-lt"/>
                <a:ea typeface="+mn-ea"/>
                <a:cs typeface="+mn-cs"/>
              </a:rPr>
              <a:t>我们可以利用</a:t>
            </a:r>
            <a:r>
              <a:rPr lang="en-US" altLang="zh-CN" sz="1200" b="0" i="0" kern="1200" dirty="0" smtClean="0">
                <a:solidFill>
                  <a:schemeClr val="tx1"/>
                </a:solidFill>
                <a:effectLst/>
                <a:latin typeface="+mn-lt"/>
                <a:ea typeface="+mn-ea"/>
                <a:cs typeface="+mn-cs"/>
              </a:rPr>
              <a:t>LSN</a:t>
            </a:r>
            <a:r>
              <a:rPr lang="zh-CN" altLang="en-US" sz="1200" b="0" i="0" kern="1200" dirty="0" smtClean="0">
                <a:solidFill>
                  <a:schemeClr val="tx1"/>
                </a:solidFill>
                <a:effectLst/>
                <a:latin typeface="+mn-lt"/>
                <a:ea typeface="+mn-ea"/>
                <a:cs typeface="+mn-cs"/>
              </a:rPr>
              <a:t>向量中的数据并行性，因为单个向量中的值是独立处理的。现代的</a:t>
            </a:r>
            <a:r>
              <a:rPr lang="en-US" altLang="zh-CN" sz="1200" b="0" i="0" kern="1200" dirty="0" err="1" smtClean="0">
                <a:solidFill>
                  <a:schemeClr val="tx1"/>
                </a:solidFill>
                <a:effectLst/>
                <a:latin typeface="+mn-lt"/>
                <a:ea typeface="+mn-ea"/>
                <a:cs typeface="+mn-cs"/>
              </a:rPr>
              <a:t>cpu</a:t>
            </a:r>
            <a:r>
              <a:rPr lang="zh-CN" altLang="en-US" sz="1200" b="0" i="0" kern="1200" dirty="0" smtClean="0">
                <a:solidFill>
                  <a:schemeClr val="tx1"/>
                </a:solidFill>
                <a:effectLst/>
                <a:latin typeface="+mn-lt"/>
                <a:ea typeface="+mn-ea"/>
                <a:cs typeface="+mn-cs"/>
              </a:rPr>
              <a:t>提供</a:t>
            </a:r>
            <a:r>
              <a:rPr lang="en-US" altLang="zh-CN" sz="1200" b="0" i="0" kern="1200" dirty="0" smtClean="0">
                <a:solidFill>
                  <a:schemeClr val="tx1"/>
                </a:solidFill>
                <a:effectLst/>
                <a:latin typeface="+mn-lt"/>
                <a:ea typeface="+mn-ea"/>
                <a:cs typeface="+mn-cs"/>
              </a:rPr>
              <a:t>SIMD</a:t>
            </a:r>
            <a:r>
              <a:rPr lang="zh-CN" altLang="en-US" sz="1200" b="0" i="0" kern="1200" dirty="0" smtClean="0">
                <a:solidFill>
                  <a:schemeClr val="tx1"/>
                </a:solidFill>
                <a:effectLst/>
                <a:latin typeface="+mn-lt"/>
                <a:ea typeface="+mn-ea"/>
                <a:cs typeface="+mn-cs"/>
              </a:rPr>
              <a:t>扩展，允许</a:t>
            </a:r>
            <a:r>
              <a:rPr lang="en-US" altLang="zh-CN" sz="1200" b="0" i="0" kern="1200" dirty="0" smtClean="0">
                <a:solidFill>
                  <a:schemeClr val="tx1"/>
                </a:solidFill>
                <a:effectLst/>
                <a:latin typeface="+mn-lt"/>
                <a:ea typeface="+mn-ea"/>
                <a:cs typeface="+mn-cs"/>
              </a:rPr>
              <a:t>DBMS</a:t>
            </a:r>
            <a:r>
              <a:rPr lang="zh-CN" altLang="en-US" sz="1200" b="0" i="0" kern="1200" dirty="0" smtClean="0">
                <a:solidFill>
                  <a:schemeClr val="tx1"/>
                </a:solidFill>
                <a:effectLst/>
                <a:latin typeface="+mn-lt"/>
                <a:ea typeface="+mn-ea"/>
                <a:cs typeface="+mn-cs"/>
              </a:rPr>
              <a:t>在单个指令中处理多个向量元素项</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2563864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因为是通过</a:t>
            </a:r>
            <a:r>
              <a:rPr lang="en-US" altLang="zh-CN" dirty="0" smtClean="0"/>
              <a:t>tuple</a:t>
            </a:r>
            <a:r>
              <a:rPr lang="zh-CN" altLang="en-US" dirty="0" smtClean="0"/>
              <a:t>的读写</a:t>
            </a:r>
            <a:r>
              <a:rPr lang="en-US" altLang="zh-CN" dirty="0" smtClean="0"/>
              <a:t>LV</a:t>
            </a:r>
            <a:r>
              <a:rPr lang="zh-CN" altLang="en-US" dirty="0" smtClean="0"/>
              <a:t>来传递依赖，所以在</a:t>
            </a:r>
            <a:r>
              <a:rPr lang="zh-CN" altLang="en-US" dirty="0" smtClean="0"/>
              <a:t>运用不同算法</a:t>
            </a:r>
            <a:r>
              <a:rPr lang="zh-CN" altLang="en-US" dirty="0" smtClean="0"/>
              <a:t>的时候对</a:t>
            </a:r>
            <a:r>
              <a:rPr lang="en-US" altLang="zh-CN" dirty="0" smtClean="0"/>
              <a:t>tuple.LV</a:t>
            </a:r>
            <a:r>
              <a:rPr lang="zh-CN" altLang="en-US" dirty="0" smtClean="0"/>
              <a:t>修改的</a:t>
            </a:r>
            <a:r>
              <a:rPr lang="zh-CN" altLang="en-US" dirty="0" smtClean="0"/>
              <a:t>位置是关键</a:t>
            </a:r>
            <a:r>
              <a:rPr lang="zh-CN" altLang="en-US" dirty="0" smtClean="0"/>
              <a:t>，</a:t>
            </a:r>
            <a:r>
              <a:rPr lang="en-US" altLang="zh-CN" dirty="0" smtClean="0"/>
              <a:t>2PL</a:t>
            </a:r>
            <a:r>
              <a:rPr lang="zh-CN" altLang="en-US" dirty="0" smtClean="0"/>
              <a:t>是在枷锁和释放锁时附带了对</a:t>
            </a:r>
            <a:r>
              <a:rPr lang="en-US" altLang="zh-CN" dirty="0" smtClean="0"/>
              <a:t>tuple.LV</a:t>
            </a:r>
            <a:r>
              <a:rPr lang="zh-CN" altLang="en-US" dirty="0" smtClean="0"/>
              <a:t>的更新操作</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sym typeface="Wingdings" panose="05000000000000000000" pitchFamily="2" charset="2"/>
              </a:rPr>
              <a:t>OCC: </a:t>
            </a:r>
            <a:r>
              <a:rPr lang="zh-CN" altLang="en-US" dirty="0" smtClean="0"/>
              <a:t>普通</a:t>
            </a:r>
            <a:r>
              <a:rPr lang="zh-CN" altLang="en-US" dirty="0" smtClean="0"/>
              <a:t>的</a:t>
            </a:r>
            <a:r>
              <a:rPr lang="en-US" altLang="zh-CN" dirty="0" smtClean="0"/>
              <a:t>OCC</a:t>
            </a:r>
            <a:r>
              <a:rPr lang="zh-CN" altLang="en-US" dirty="0" smtClean="0"/>
              <a:t>是验证读集合没有被其他事务修改，需要读两次，这里是</a:t>
            </a:r>
            <a:r>
              <a:rPr lang="zh-CN" altLang="en-US" dirty="0" smtClean="0"/>
              <a:t>先用</a:t>
            </a:r>
            <a:r>
              <a:rPr lang="en-US" altLang="zh-CN" dirty="0" smtClean="0">
                <a:sym typeface="Wingdings" panose="05000000000000000000" pitchFamily="2" charset="2"/>
              </a:rPr>
              <a:t>Access(key, T)</a:t>
            </a:r>
            <a:r>
              <a:rPr lang="zh-CN" altLang="en-US" dirty="0" smtClean="0"/>
              <a:t>事务原子地读取值、</a:t>
            </a:r>
            <a:r>
              <a:rPr lang="en-US" altLang="zh-CN" dirty="0" err="1" smtClean="0"/>
              <a:t>readLV</a:t>
            </a:r>
            <a:r>
              <a:rPr lang="zh-CN" altLang="en-US" dirty="0" smtClean="0"/>
              <a:t>、</a:t>
            </a:r>
            <a:r>
              <a:rPr lang="en-US" altLang="zh-CN" dirty="0" err="1" smtClean="0"/>
              <a:t>writeLV</a:t>
            </a:r>
            <a:r>
              <a:rPr lang="zh-CN" altLang="en-US" dirty="0" smtClean="0"/>
              <a:t>和可能的其他辅助数据</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，也就是把</a:t>
            </a:r>
            <a:r>
              <a:rPr lang="en-US" altLang="zh-CN" dirty="0" smtClean="0"/>
              <a:t>tuple</a:t>
            </a:r>
            <a:r>
              <a:rPr lang="zh-CN" altLang="en-US" dirty="0" smtClean="0"/>
              <a:t>的两个</a:t>
            </a:r>
            <a:r>
              <a:rPr lang="en-US" altLang="zh-CN" dirty="0" smtClean="0"/>
              <a:t>LV</a:t>
            </a:r>
            <a:r>
              <a:rPr lang="zh-CN" altLang="en-US" dirty="0" smtClean="0"/>
              <a:t>读到本地执行，在提交前进行读写集合是否冲突的验证</a:t>
            </a:r>
            <a:r>
              <a:rPr lang="zh-CN" altLang="en-US" dirty="0" smtClean="0"/>
              <a:t>，是线上事务</a:t>
            </a:r>
            <a:r>
              <a:rPr lang="zh-CN" altLang="en-US" dirty="0" smtClean="0"/>
              <a:t>首先锁定</a:t>
            </a:r>
            <a:r>
              <a:rPr lang="en-US" altLang="zh-CN" dirty="0" err="1" smtClean="0"/>
              <a:t>writeSet</a:t>
            </a:r>
            <a:r>
              <a:rPr lang="zh-CN" altLang="en-US" dirty="0" smtClean="0"/>
              <a:t>中的所有元组，然后逐个</a:t>
            </a:r>
            <a:r>
              <a:rPr lang="en-US" altLang="zh-CN" dirty="0" smtClean="0"/>
              <a:t>log manager</a:t>
            </a:r>
            <a:r>
              <a:rPr lang="zh-CN" altLang="en-US" dirty="0" smtClean="0"/>
              <a:t>去看有没有被改掉。在验证</a:t>
            </a:r>
            <a:r>
              <a:rPr lang="en-US" altLang="zh-CN" dirty="0" err="1" smtClean="0"/>
              <a:t>readSet</a:t>
            </a:r>
            <a:r>
              <a:rPr lang="zh-CN" altLang="en-US" dirty="0" smtClean="0"/>
              <a:t>之前，它每次更新</a:t>
            </a:r>
            <a:r>
              <a:rPr lang="en-US" altLang="zh-CN" dirty="0" err="1" smtClean="0"/>
              <a:t>readSet</a:t>
            </a:r>
            <a:r>
              <a:rPr lang="zh-CN" altLang="en-US" dirty="0" smtClean="0"/>
              <a:t>中元组的</a:t>
            </a:r>
            <a:r>
              <a:rPr lang="en-US" altLang="zh-CN" dirty="0" err="1" smtClean="0"/>
              <a:t>readLV</a:t>
            </a:r>
            <a:r>
              <a:rPr lang="zh-CN" altLang="en-US" dirty="0" smtClean="0"/>
              <a:t>一个维度，为了追踪</a:t>
            </a:r>
            <a:r>
              <a:rPr lang="en-US" altLang="zh-CN" dirty="0" smtClean="0"/>
              <a:t>WAR</a:t>
            </a:r>
            <a:r>
              <a:rPr lang="zh-CN" altLang="en-US" dirty="0" smtClean="0"/>
              <a:t>。每次更新都使用比较和交换指令以原子方式进行。因为数据项可能出现在多个事务的</a:t>
            </a:r>
            <a:r>
              <a:rPr lang="en-US" altLang="zh-CN" dirty="0" err="1" smtClean="0"/>
              <a:t>thereadset</a:t>
            </a:r>
            <a:r>
              <a:rPr lang="zh-CN" altLang="en-US" dirty="0" smtClean="0"/>
              <a:t>中，并发的</a:t>
            </a:r>
            <a:r>
              <a:rPr lang="en-US" altLang="zh-CN" dirty="0" err="1" smtClean="0"/>
              <a:t>readLV</a:t>
            </a:r>
            <a:r>
              <a:rPr lang="zh-CN" altLang="en-US" dirty="0" smtClean="0"/>
              <a:t>更新可能会导致数据丢失。</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smtClean="0">
                <a:solidFill>
                  <a:schemeClr val="tx1"/>
                </a:solidFill>
                <a:effectLst/>
                <a:latin typeface="+mn-lt"/>
                <a:ea typeface="+mn-ea"/>
                <a:cs typeface="+mn-cs"/>
              </a:rPr>
              <a:t>T</a:t>
            </a:r>
            <a:r>
              <a:rPr lang="zh-CN" altLang="en-US" sz="1200" b="0" i="0" kern="1200" dirty="0" smtClean="0">
                <a:solidFill>
                  <a:schemeClr val="tx1"/>
                </a:solidFill>
                <a:effectLst/>
                <a:latin typeface="+mn-lt"/>
                <a:ea typeface="+mn-ea"/>
                <a:cs typeface="+mn-cs"/>
              </a:rPr>
              <a:t>的日志记录中包含</a:t>
            </a:r>
            <a:r>
              <a:rPr lang="en-US" altLang="zh-CN" sz="1200" b="0" i="0" kern="1200" dirty="0" smtClean="0">
                <a:solidFill>
                  <a:schemeClr val="tx1"/>
                </a:solidFill>
                <a:effectLst/>
                <a:latin typeface="+mn-lt"/>
                <a:ea typeface="+mn-ea"/>
                <a:cs typeface="+mn-cs"/>
              </a:rPr>
              <a:t>T. lv</a:t>
            </a:r>
            <a:r>
              <a:rPr lang="zh-CN" altLang="en-US" sz="1200" b="0" i="0" kern="1200" dirty="0" smtClean="0">
                <a:solidFill>
                  <a:schemeClr val="tx1"/>
                </a:solidFill>
                <a:effectLst/>
                <a:latin typeface="+mn-lt"/>
                <a:ea typeface="+mn-ea"/>
                <a:cs typeface="+mn-cs"/>
              </a:rPr>
              <a:t>和</a:t>
            </a:r>
            <a:r>
              <a:rPr lang="en-US" altLang="zh-CN" sz="1200" b="0" i="0" kern="1200" dirty="0" smtClean="0">
                <a:solidFill>
                  <a:schemeClr val="tx1"/>
                </a:solidFill>
                <a:effectLst/>
                <a:latin typeface="+mn-lt"/>
                <a:ea typeface="+mn-ea"/>
                <a:cs typeface="+mn-cs"/>
              </a:rPr>
              <a:t>T</a:t>
            </a:r>
            <a:r>
              <a:rPr lang="zh-CN" altLang="en-US" sz="1200" b="0" i="0" kern="1200" dirty="0" smtClean="0">
                <a:solidFill>
                  <a:schemeClr val="tx1"/>
                </a:solidFill>
                <a:effectLst/>
                <a:latin typeface="+mn-lt"/>
                <a:ea typeface="+mn-ea"/>
                <a:cs typeface="+mn-cs"/>
              </a:rPr>
              <a:t>的提交时间戳。前者确定</a:t>
            </a:r>
            <a:r>
              <a:rPr lang="en-US" altLang="zh-CN" sz="1200" b="0" i="0" kern="1200" dirty="0" smtClean="0">
                <a:solidFill>
                  <a:schemeClr val="tx1"/>
                </a:solidFill>
                <a:effectLst/>
                <a:latin typeface="+mn-lt"/>
                <a:ea typeface="+mn-ea"/>
                <a:cs typeface="+mn-cs"/>
              </a:rPr>
              <a:t>T</a:t>
            </a:r>
            <a:r>
              <a:rPr lang="zh-CN" altLang="en-US" sz="1200" b="0" i="0" kern="1200" dirty="0" smtClean="0">
                <a:solidFill>
                  <a:schemeClr val="tx1"/>
                </a:solidFill>
                <a:effectLst/>
                <a:latin typeface="+mn-lt"/>
                <a:ea typeface="+mn-ea"/>
                <a:cs typeface="+mn-cs"/>
              </a:rPr>
              <a:t>是否应该恢复以及恢复顺序，后者确定读取数据时的可见版本以及写入数据时新版本的逻辑时间戳。</a:t>
            </a:r>
            <a:endParaRPr lang="en-US" altLang="zh-CN" dirty="0" smtClean="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19730478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3</a:t>
            </a:r>
            <a:r>
              <a:rPr lang="zh-CN" altLang="en-US" dirty="0" smtClean="0"/>
              <a:t>种存储设备（这些设备的性能概要突出了日志记录算法的不同属性）：</a:t>
            </a:r>
            <a:r>
              <a:rPr lang="en-US" altLang="zh-CN" dirty="0" err="1" smtClean="0"/>
              <a:t>NVMe</a:t>
            </a:r>
            <a:r>
              <a:rPr lang="en-US" altLang="zh-CN" dirty="0" smtClean="0"/>
              <a:t> SSD</a:t>
            </a:r>
            <a:r>
              <a:rPr lang="zh-CN" altLang="en-US" dirty="0" smtClean="0"/>
              <a:t>、</a:t>
            </a:r>
            <a:r>
              <a:rPr lang="en-US" altLang="zh-CN" dirty="0" smtClean="0"/>
              <a:t>HDD</a:t>
            </a:r>
            <a:r>
              <a:rPr lang="zh-CN" altLang="en-US" dirty="0" smtClean="0"/>
              <a:t>、用</a:t>
            </a:r>
            <a:r>
              <a:rPr lang="en-US" altLang="zh-CN" dirty="0" smtClean="0"/>
              <a:t>RAM</a:t>
            </a:r>
            <a:r>
              <a:rPr lang="zh-CN" altLang="en-US" dirty="0" smtClean="0"/>
              <a:t>模拟的</a:t>
            </a:r>
            <a:r>
              <a:rPr lang="en-US" altLang="zh-CN" dirty="0" smtClean="0"/>
              <a:t>PM</a:t>
            </a:r>
          </a:p>
          <a:p>
            <a:r>
              <a:rPr lang="en-US" altLang="zh-CN" dirty="0" err="1" smtClean="0"/>
              <a:t>NVMe</a:t>
            </a:r>
            <a:r>
              <a:rPr lang="en-US" altLang="zh-CN" dirty="0" smtClean="0"/>
              <a:t> </a:t>
            </a:r>
            <a:r>
              <a:rPr lang="en-US" altLang="zh-CN" dirty="0" err="1" smtClean="0"/>
              <a:t>ssd</a:t>
            </a:r>
            <a:r>
              <a:rPr lang="zh-CN" altLang="en-US" dirty="0" smtClean="0"/>
              <a:t>作为主流的快速存储，提供了很高的带宽，为生产性能提供了很好的参考。</a:t>
            </a:r>
            <a:r>
              <a:rPr lang="en-US" altLang="zh-CN" dirty="0" err="1" smtClean="0"/>
              <a:t>hdd</a:t>
            </a:r>
            <a:r>
              <a:rPr lang="zh-CN" altLang="en-US" dirty="0" smtClean="0"/>
              <a:t>的带宽有限，这更适合于命令日志记录。尖端的</a:t>
            </a:r>
            <a:r>
              <a:rPr lang="en-US" altLang="zh-CN" dirty="0" smtClean="0"/>
              <a:t>PM</a:t>
            </a:r>
            <a:r>
              <a:rPr lang="zh-CN" altLang="en-US" dirty="0" smtClean="0"/>
              <a:t>在很大程度上消除了磁盘带宽限制，并暴露了</a:t>
            </a:r>
            <a:r>
              <a:rPr lang="en-US" altLang="zh-CN" dirty="0" smtClean="0"/>
              <a:t>CPU</a:t>
            </a:r>
            <a:r>
              <a:rPr lang="zh-CN" altLang="en-US" dirty="0" smtClean="0"/>
              <a:t>和内存开销</a:t>
            </a:r>
            <a:endParaRPr lang="en-US" altLang="zh-CN" dirty="0" smtClean="0"/>
          </a:p>
          <a:p>
            <a:r>
              <a:rPr lang="en-US" altLang="zh-CN" dirty="0" smtClean="0"/>
              <a:t>No logging</a:t>
            </a:r>
            <a:r>
              <a:rPr lang="zh-CN" altLang="en-US" dirty="0" smtClean="0"/>
              <a:t>：无任何日志开销，作为性能上限</a:t>
            </a:r>
          </a:p>
          <a:p>
            <a:r>
              <a:rPr lang="en-US" altLang="zh-CN" dirty="0" smtClean="0"/>
              <a:t>Serial logging</a:t>
            </a:r>
            <a:r>
              <a:rPr lang="zh-CN" altLang="en-US" dirty="0" smtClean="0"/>
              <a:t>：</a:t>
            </a:r>
            <a:r>
              <a:rPr lang="en-US" altLang="zh-CN" dirty="0" smtClean="0"/>
              <a:t>single disk</a:t>
            </a:r>
            <a:r>
              <a:rPr lang="zh-CN" altLang="en-US" dirty="0" smtClean="0"/>
              <a:t>、</a:t>
            </a:r>
            <a:r>
              <a:rPr lang="en-US" altLang="zh-CN" dirty="0" smtClean="0"/>
              <a:t>data logging</a:t>
            </a:r>
            <a:r>
              <a:rPr lang="zh-CN" altLang="en-US" dirty="0" smtClean="0"/>
              <a:t>、</a:t>
            </a:r>
            <a:r>
              <a:rPr lang="en-US" altLang="zh-CN" dirty="0" smtClean="0"/>
              <a:t>command logging</a:t>
            </a:r>
          </a:p>
          <a:p>
            <a:r>
              <a:rPr lang="en-US" altLang="zh-CN" dirty="0" smtClean="0"/>
              <a:t>Serial logging+raid-0</a:t>
            </a:r>
          </a:p>
          <a:p>
            <a:r>
              <a:rPr lang="en-US" altLang="zh-CN" dirty="0" smtClean="0"/>
              <a:t>RAID</a:t>
            </a:r>
            <a:r>
              <a:rPr lang="zh-CN" altLang="en-US" dirty="0" smtClean="0"/>
              <a:t>独立磁盘冗余阵列，通过冗余机制保证数据较高的可用性，用冗余信息实现数据恢复，将多个单独的物理硬盘以不同方式组合程逻辑硬盘，不同组合方式对应不同的</a:t>
            </a:r>
            <a:r>
              <a:rPr lang="en-US" altLang="zh-CN" dirty="0" smtClean="0"/>
              <a:t>RAID</a:t>
            </a:r>
            <a:r>
              <a:rPr lang="zh-CN" altLang="en-US" dirty="0" smtClean="0"/>
              <a:t>级别</a:t>
            </a:r>
          </a:p>
          <a:p>
            <a:r>
              <a:rPr lang="en-US" altLang="zh-CN" dirty="0" smtClean="0"/>
              <a:t>RAID</a:t>
            </a:r>
            <a:r>
              <a:rPr lang="zh-CN" altLang="en-US" dirty="0" smtClean="0"/>
              <a:t>数据以条带化均匀分布于多个磁盘，可以做并行提升。</a:t>
            </a:r>
            <a:r>
              <a:rPr lang="en-US" altLang="zh-CN" dirty="0" smtClean="0"/>
              <a:t>RAID-0</a:t>
            </a:r>
            <a:r>
              <a:rPr lang="zh-CN" altLang="en-US" dirty="0" smtClean="0"/>
              <a:t>是没有容错机制的条带硬盘阵列</a:t>
            </a:r>
          </a:p>
          <a:p>
            <a:r>
              <a:rPr lang="en-US" altLang="zh-CN" dirty="0" smtClean="0"/>
              <a:t>Plover</a:t>
            </a:r>
            <a:r>
              <a:rPr lang="zh-CN" altLang="en-US" dirty="0" smtClean="0"/>
              <a:t>：这是一种并行数据日志记录方案，基于数据访问对日志记录进行分区。它使用每个日志序列号来强制事务之间的总顺序。每个事务生成多个日志实体。</a:t>
            </a:r>
          </a:p>
          <a:p>
            <a:r>
              <a:rPr lang="en-US" altLang="zh-CN" dirty="0" smtClean="0"/>
              <a:t>Silo-R</a:t>
            </a:r>
            <a:r>
              <a:rPr lang="zh-CN" altLang="en-US" dirty="0" smtClean="0"/>
              <a:t>：实现了</a:t>
            </a:r>
            <a:r>
              <a:rPr lang="en-US" altLang="zh-CN" dirty="0" smtClean="0"/>
              <a:t>silo[35,43]</a:t>
            </a:r>
            <a:r>
              <a:rPr lang="zh-CN" altLang="en-US" dirty="0" smtClean="0"/>
              <a:t>的并行方案，</a:t>
            </a:r>
            <a:r>
              <a:rPr lang="en-US" altLang="zh-CN" dirty="0" smtClean="0"/>
              <a:t>Silo</a:t>
            </a:r>
            <a:r>
              <a:rPr lang="zh-CN" altLang="en-US" dirty="0" smtClean="0"/>
              <a:t>使用一种变型</a:t>
            </a:r>
            <a:r>
              <a:rPr lang="en-US" altLang="zh-CN" dirty="0" smtClean="0"/>
              <a:t>OCC</a:t>
            </a:r>
            <a:r>
              <a:rPr lang="zh-CN" altLang="en-US" dirty="0" smtClean="0"/>
              <a:t>，它在</a:t>
            </a:r>
            <a:r>
              <a:rPr lang="en-US" altLang="zh-CN" dirty="0" smtClean="0"/>
              <a:t>epoch</a:t>
            </a:r>
            <a:r>
              <a:rPr lang="zh-CN" altLang="en-US" dirty="0" smtClean="0"/>
              <a:t>提交事务。有多个线程并行处理成批的事务日志，</a:t>
            </a:r>
            <a:r>
              <a:rPr lang="en-US" altLang="zh-CN" dirty="0" smtClean="0"/>
              <a:t>Silo-R</a:t>
            </a:r>
            <a:r>
              <a:rPr lang="zh-CN" altLang="en-US" dirty="0" smtClean="0"/>
              <a:t>只支持数据日志记录，因为系统不跟踪读后写的依赖关系。</a:t>
            </a: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3565068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首席按介绍下传统</a:t>
            </a:r>
            <a:r>
              <a:rPr lang="zh-CN" altLang="en-US" dirty="0" smtClean="0"/>
              <a:t>的单流日志操作</a:t>
            </a:r>
            <a:r>
              <a:rPr lang="zh-CN" altLang="en-US" dirty="0" smtClean="0"/>
              <a:t>方式</a:t>
            </a:r>
            <a:r>
              <a:rPr lang="en-US" altLang="zh-CN" dirty="0" smtClean="0"/>
              <a:t>serial logging</a:t>
            </a:r>
            <a:r>
              <a:rPr lang="zh-CN" altLang="en-US" dirty="0" smtClean="0"/>
              <a:t>，它是说，所有事务日志的写入使用单个日志流，原子的确定日志写入的顺序，诸葛顺序写入到稳定的存储设备中来完成。对于日志主要有两种模式</a:t>
            </a:r>
            <a:r>
              <a:rPr lang="en-US" altLang="zh-CN" dirty="0" smtClean="0"/>
              <a:t>data logging</a:t>
            </a:r>
            <a:r>
              <a:rPr lang="zh-CN" altLang="en-US" dirty="0" smtClean="0"/>
              <a:t>和</a:t>
            </a:r>
            <a:r>
              <a:rPr lang="en-US" altLang="zh-CN" dirty="0" smtClean="0"/>
              <a:t>command logging</a:t>
            </a:r>
            <a:r>
              <a:rPr lang="zh-CN" altLang="en-US" dirty="0" smtClean="0"/>
              <a:t>，</a:t>
            </a:r>
            <a:r>
              <a:rPr lang="en-US" altLang="zh-CN" dirty="0" smtClean="0"/>
              <a:t>data logging</a:t>
            </a:r>
            <a:r>
              <a:rPr lang="zh-CN" altLang="en-US" dirty="0" smtClean="0"/>
              <a:t>是把对数据库修改后的数值记录下来，</a:t>
            </a:r>
            <a:r>
              <a:rPr lang="en-US" altLang="zh-CN" dirty="0" smtClean="0"/>
              <a:t>command logging</a:t>
            </a:r>
            <a:r>
              <a:rPr lang="zh-CN" altLang="en-US" dirty="0" smtClean="0"/>
              <a:t>是把事务操作记录下来，恢复的时候一个重新应用，一个重新执行，</a:t>
            </a:r>
            <a:r>
              <a:rPr lang="en-US" altLang="zh-CN" dirty="0" err="1" smtClean="0"/>
              <a:t>datalogging</a:t>
            </a:r>
            <a:r>
              <a:rPr lang="zh-CN" altLang="en-US" dirty="0" smtClean="0"/>
              <a:t>在数据传输时更容易遇到磁盘带宽的瓶颈，虽然有</a:t>
            </a:r>
            <a:r>
              <a:rPr lang="en-US" altLang="zh-CN" dirty="0" smtClean="0"/>
              <a:t>raid</a:t>
            </a:r>
            <a:r>
              <a:rPr lang="zh-CN" altLang="en-US" dirty="0" smtClean="0"/>
              <a:t>磁盘组的方式，通过一起写入到多个磁盘提高带宽，但是</a:t>
            </a:r>
            <a:r>
              <a:rPr lang="zh-CN" altLang="en-US" sz="1200" b="0" i="0" kern="1200" dirty="0" smtClean="0">
                <a:solidFill>
                  <a:schemeClr val="tx1"/>
                </a:solidFill>
                <a:effectLst/>
                <a:latin typeface="+mn-lt"/>
                <a:ea typeface="+mn-ea"/>
                <a:cs typeface="+mn-cs"/>
              </a:rPr>
              <a:t>在多核内存数据库系统中，单一的日志流是一个争用点，成为一个扩展性瓶颈</a:t>
            </a:r>
            <a:r>
              <a:rPr lang="en-US" altLang="zh-CN" sz="1200" b="0" i="0" kern="1200" dirty="0" smtClean="0">
                <a:solidFill>
                  <a:schemeClr val="tx1"/>
                </a:solidFill>
                <a:effectLst/>
                <a:latin typeface="+mn-lt"/>
                <a:ea typeface="+mn-ea"/>
                <a:cs typeface="+mn-cs"/>
              </a:rPr>
              <a:t>[35]</a:t>
            </a:r>
            <a:r>
              <a:rPr lang="zh-CN" altLang="en-US" sz="1200" b="0" i="0" kern="1200" dirty="0" smtClean="0">
                <a:solidFill>
                  <a:schemeClr val="tx1"/>
                </a:solidFill>
                <a:effectLst/>
                <a:latin typeface="+mn-lt"/>
                <a:ea typeface="+mn-ea"/>
                <a:cs typeface="+mn-cs"/>
              </a:rPr>
              <a:t>。而且对于原子</a:t>
            </a:r>
            <a:r>
              <a:rPr lang="en-US" altLang="zh-CN" sz="1200" b="0" i="0" kern="1200" dirty="0" smtClean="0">
                <a:solidFill>
                  <a:schemeClr val="tx1"/>
                </a:solidFill>
                <a:effectLst/>
                <a:latin typeface="+mn-lt"/>
                <a:ea typeface="+mn-ea"/>
                <a:cs typeface="+mn-cs"/>
              </a:rPr>
              <a:t>LSN</a:t>
            </a:r>
            <a:r>
              <a:rPr lang="zh-CN" altLang="en-US" sz="1200" b="0" i="0" kern="1200" dirty="0" smtClean="0">
                <a:solidFill>
                  <a:schemeClr val="tx1"/>
                </a:solidFill>
                <a:effectLst/>
                <a:latin typeface="+mn-lt"/>
                <a:ea typeface="+mn-ea"/>
                <a:cs typeface="+mn-cs"/>
              </a:rPr>
              <a:t>计数器的竞争也会抑制性能，它不</a:t>
            </a:r>
            <a:r>
              <a:rPr lang="zh-CN" altLang="en-US" dirty="0" smtClean="0"/>
              <a:t>适合</a:t>
            </a:r>
            <a:r>
              <a:rPr lang="zh-CN" altLang="en-US" dirty="0" smtClean="0"/>
              <a:t>内存</a:t>
            </a:r>
            <a:r>
              <a:rPr lang="zh-CN" altLang="en-US" dirty="0" smtClean="0"/>
              <a:t>数据库，需要</a:t>
            </a:r>
            <a:r>
              <a:rPr lang="zh-CN" altLang="en-US" dirty="0" smtClean="0"/>
              <a:t>并发</a:t>
            </a:r>
            <a:r>
              <a:rPr lang="zh-CN" altLang="en-US" dirty="0" smtClean="0"/>
              <a:t>日志记录来提高性能。</a:t>
            </a:r>
            <a:endParaRPr lang="en-US" altLang="zh-CN" dirty="0" smtClean="0"/>
          </a:p>
          <a:p>
            <a:endParaRPr lang="en-US" altLang="zh-CN" dirty="0" smtClean="0"/>
          </a:p>
          <a:p>
            <a:endParaRPr lang="en-US" altLang="zh-CN" dirty="0" smtClean="0"/>
          </a:p>
          <a:p>
            <a:r>
              <a:rPr lang="en-US" altLang="zh-CN" dirty="0" smtClean="0"/>
              <a:t>Data </a:t>
            </a:r>
            <a:r>
              <a:rPr lang="en-US" altLang="zh-CN" dirty="0" smtClean="0"/>
              <a:t>logging: the physical modifications to the database</a:t>
            </a:r>
          </a:p>
          <a:p>
            <a:r>
              <a:rPr lang="en-US" altLang="zh-CN" dirty="0" smtClean="0"/>
              <a:t>Command logging: only recording transactions’ high-level commands (i.e., invocations of stored procedures</a:t>
            </a:r>
            <a:r>
              <a:rPr lang="zh-CN" altLang="en-US" dirty="0" smtClean="0"/>
              <a:t>）</a:t>
            </a:r>
            <a:endParaRPr lang="en-US" altLang="zh-CN" b="1" dirty="0" smtClean="0"/>
          </a:p>
          <a:p>
            <a:r>
              <a:rPr lang="zh-CN" altLang="en-US" sz="1200" b="1" i="0" kern="1200" dirty="0" smtClean="0">
                <a:solidFill>
                  <a:schemeClr val="tx1"/>
                </a:solidFill>
                <a:effectLst/>
                <a:latin typeface="+mn-lt"/>
                <a:ea typeface="+mn-ea"/>
                <a:cs typeface="+mn-cs"/>
              </a:rPr>
              <a:t>这些命令的日志记录的大小通常小于对数据库所做的物理更改。恢复过程涉及更多的计算，因为所有的事务都是按顺序重新执行的。当磁盘带宽成为瓶颈时，命令日志记录可以大大超过数据日志记录</a:t>
            </a:r>
            <a:r>
              <a:rPr lang="zh-CN" altLang="en-US" sz="1200" b="0" i="0" kern="1200" dirty="0" smtClean="0">
                <a:solidFill>
                  <a:schemeClr val="tx1"/>
                </a:solidFill>
                <a:effectLst/>
                <a:latin typeface="+mn-lt"/>
                <a:ea typeface="+mn-ea"/>
                <a:cs typeface="+mn-cs"/>
              </a:rPr>
              <a:t>。虽然串行化本质上是连续的，但有一种方法通过使用</a:t>
            </a:r>
            <a:r>
              <a:rPr lang="en-US" altLang="zh-CN" sz="1200" b="0" i="0" kern="1200" dirty="0" smtClean="0">
                <a:solidFill>
                  <a:schemeClr val="tx1"/>
                </a:solidFill>
                <a:effectLst/>
                <a:latin typeface="+mn-lt"/>
                <a:ea typeface="+mn-ea"/>
                <a:cs typeface="+mn-cs"/>
              </a:rPr>
              <a:t>RAID</a:t>
            </a:r>
            <a:r>
              <a:rPr lang="zh-CN" altLang="en-US" sz="1200" b="0" i="0" kern="1200" dirty="0" smtClean="0">
                <a:solidFill>
                  <a:schemeClr val="tx1"/>
                </a:solidFill>
                <a:effectLst/>
                <a:latin typeface="+mn-lt"/>
                <a:ea typeface="+mn-ea"/>
                <a:cs typeface="+mn-cs"/>
              </a:rPr>
              <a:t>磁盘作为单个存储设备来提高性能，以增加磁盘带宽</a:t>
            </a:r>
            <a:r>
              <a:rPr lang="en-US" altLang="zh-CN" sz="1200" b="0" i="0" kern="1200" dirty="0" smtClean="0">
                <a:solidFill>
                  <a:schemeClr val="tx1"/>
                </a:solidFill>
                <a:effectLst/>
                <a:latin typeface="+mn-lt"/>
                <a:ea typeface="+mn-ea"/>
                <a:cs typeface="+mn-cs"/>
              </a:rPr>
              <a:t>[31]</a:t>
            </a:r>
            <a:r>
              <a:rPr lang="zh-CN" altLang="en-US" sz="1200" b="0" i="0" kern="1200" dirty="0" smtClean="0">
                <a:solidFill>
                  <a:schemeClr val="tx1"/>
                </a:solidFill>
                <a:effectLst/>
                <a:latin typeface="+mn-lt"/>
                <a:ea typeface="+mn-ea"/>
                <a:cs typeface="+mn-cs"/>
              </a:rPr>
              <a:t>。如果</a:t>
            </a:r>
            <a:r>
              <a:rPr lang="en-US" altLang="zh-CN" sz="1200" b="0" i="0" kern="1200" dirty="0" smtClean="0">
                <a:solidFill>
                  <a:schemeClr val="tx1"/>
                </a:solidFill>
                <a:effectLst/>
                <a:latin typeface="+mn-lt"/>
                <a:ea typeface="+mn-ea"/>
                <a:cs typeface="+mn-cs"/>
              </a:rPr>
              <a:t>DBMS</a:t>
            </a:r>
            <a:r>
              <a:rPr lang="zh-CN" altLang="en-US" sz="1200" b="0" i="0" kern="1200" dirty="0" smtClean="0">
                <a:solidFill>
                  <a:schemeClr val="tx1"/>
                </a:solidFill>
                <a:effectLst/>
                <a:latin typeface="+mn-lt"/>
                <a:ea typeface="+mn-ea"/>
                <a:cs typeface="+mn-cs"/>
              </a:rPr>
              <a:t>使用数据日志记录</a:t>
            </a:r>
            <a:r>
              <a:rPr lang="en-US" altLang="zh-CN" sz="1200" b="0" i="0" kern="1200" dirty="0" smtClean="0">
                <a:solidFill>
                  <a:schemeClr val="tx1"/>
                </a:solidFill>
                <a:effectLst/>
                <a:latin typeface="+mn-lt"/>
                <a:ea typeface="+mn-ea"/>
                <a:cs typeface="+mn-cs"/>
              </a:rPr>
              <a:t>[33,35,43]</a:t>
            </a:r>
            <a:r>
              <a:rPr lang="zh-CN" altLang="en-US" sz="1200" b="0" i="0" kern="1200" dirty="0" smtClean="0">
                <a:solidFill>
                  <a:schemeClr val="tx1"/>
                </a:solidFill>
                <a:effectLst/>
                <a:latin typeface="+mn-lt"/>
                <a:ea typeface="+mn-ea"/>
                <a:cs typeface="+mn-cs"/>
              </a:rPr>
              <a:t>，串行日志记录也可以支持并行恢复</a:t>
            </a:r>
            <a:r>
              <a:rPr lang="zh-CN" altLang="en-US" sz="1200" b="0" i="0" kern="1200" dirty="0" smtClean="0">
                <a:solidFill>
                  <a:schemeClr val="tx1"/>
                </a:solidFill>
                <a:effectLst/>
                <a:latin typeface="+mn-lt"/>
                <a:ea typeface="+mn-ea"/>
                <a:cs typeface="+mn-cs"/>
              </a:rPr>
              <a:t>。</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extLst>
      <p:ext uri="{BB962C8B-B14F-4D97-AF65-F5344CB8AC3E}">
        <p14:creationId xmlns:p14="http://schemas.microsoft.com/office/powerpoint/2010/main" val="40384093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smtClean="0"/>
              <a:t>图</a:t>
            </a:r>
            <a:r>
              <a:rPr lang="en-US" altLang="zh-CN" b="1" dirty="0" smtClean="0"/>
              <a:t>5a</a:t>
            </a:r>
            <a:r>
              <a:rPr lang="zh-CN" altLang="en-US" dirty="0" smtClean="0"/>
              <a:t>的</a:t>
            </a:r>
            <a:r>
              <a:rPr lang="en-US" altLang="zh-CN" dirty="0" smtClean="0"/>
              <a:t>Taurus command logging</a:t>
            </a:r>
            <a:r>
              <a:rPr lang="zh-CN" altLang="en-US" dirty="0" smtClean="0"/>
              <a:t>线性扩展</a:t>
            </a:r>
            <a:r>
              <a:rPr lang="en-US" altLang="zh-CN" dirty="0" smtClean="0"/>
              <a:t>,</a:t>
            </a:r>
            <a:r>
              <a:rPr lang="zh-CN" altLang="en-US" dirty="0" smtClean="0"/>
              <a:t>而</a:t>
            </a:r>
            <a:r>
              <a:rPr lang="en-US" altLang="zh-CN" dirty="0" smtClean="0"/>
              <a:t>Taurus data logging</a:t>
            </a:r>
            <a:r>
              <a:rPr lang="zh-CN" altLang="en-US" dirty="0" smtClean="0"/>
              <a:t>到</a:t>
            </a:r>
            <a:r>
              <a:rPr lang="en-US" altLang="zh-CN" dirty="0" smtClean="0"/>
              <a:t>48</a:t>
            </a:r>
            <a:r>
              <a:rPr lang="zh-CN" altLang="en-US" dirty="0" smtClean="0"/>
              <a:t>饱和，是因为它的</a:t>
            </a:r>
            <a:r>
              <a:rPr lang="en-US" altLang="zh-CN" dirty="0" smtClean="0"/>
              <a:t>I/O</a:t>
            </a:r>
            <a:r>
              <a:rPr lang="zh-CN" altLang="en-US" dirty="0" smtClean="0"/>
              <a:t>限制在</a:t>
            </a:r>
            <a:r>
              <a:rPr lang="en-US" altLang="zh-CN" dirty="0" smtClean="0"/>
              <a:t>16</a:t>
            </a:r>
            <a:r>
              <a:rPr lang="zh-CN" altLang="en-US" dirty="0" smtClean="0"/>
              <a:t>个专用写入器</a:t>
            </a:r>
          </a:p>
          <a:p>
            <a:r>
              <a:rPr lang="zh-CN" altLang="en-US" dirty="0" smtClean="0"/>
              <a:t>由于</a:t>
            </a:r>
            <a:r>
              <a:rPr lang="en-US" altLang="zh-CN" dirty="0" smtClean="0"/>
              <a:t>command logging</a:t>
            </a:r>
            <a:r>
              <a:rPr lang="zh-CN" altLang="en-US" dirty="0" smtClean="0"/>
              <a:t>的简洁性，</a:t>
            </a:r>
            <a:r>
              <a:rPr lang="en-US" altLang="zh-CN" dirty="0" smtClean="0"/>
              <a:t>serial command</a:t>
            </a:r>
            <a:r>
              <a:rPr lang="zh-CN" altLang="en-US" dirty="0" smtClean="0"/>
              <a:t>基线的吞吐量很高，实线一般比虚线高。在</a:t>
            </a:r>
            <a:r>
              <a:rPr lang="en-US" altLang="zh-CN" dirty="0" smtClean="0"/>
              <a:t>48</a:t>
            </a:r>
            <a:r>
              <a:rPr lang="zh-CN" altLang="en-US" dirty="0" smtClean="0"/>
              <a:t>个线程之后，增长会变慢。因为它与</a:t>
            </a:r>
            <a:r>
              <a:rPr lang="en-US" altLang="zh-CN" dirty="0" smtClean="0"/>
              <a:t>RAID-0</a:t>
            </a:r>
            <a:r>
              <a:rPr lang="zh-CN" altLang="en-US" dirty="0" smtClean="0"/>
              <a:t>磁盘阵列实现了类似的性能</a:t>
            </a:r>
            <a:r>
              <a:rPr lang="en-US" altLang="zh-CN" dirty="0" smtClean="0"/>
              <a:t>,</a:t>
            </a:r>
            <a:r>
              <a:rPr lang="zh-CN" altLang="en-US" dirty="0" smtClean="0"/>
              <a:t>这与磁盘带宽无关。而是因为每个跨多个线程的事务都会增加共享</a:t>
            </a:r>
            <a:r>
              <a:rPr lang="en-US" altLang="zh-CN" dirty="0" smtClean="0"/>
              <a:t>LSN</a:t>
            </a:r>
            <a:r>
              <a:rPr lang="zh-CN" altLang="en-US" dirty="0" smtClean="0"/>
              <a:t>，</a:t>
            </a:r>
            <a:r>
              <a:rPr lang="zh-CN" altLang="en-US" b="1" dirty="0" smtClean="0"/>
              <a:t>导致过多的缓存一致性流量</a:t>
            </a:r>
            <a:r>
              <a:rPr lang="zh-CN" altLang="en-US" dirty="0" smtClean="0"/>
              <a:t>，从而抑制可伸缩性</a:t>
            </a:r>
            <a:r>
              <a:rPr lang="en-US" altLang="zh-CN" dirty="0" smtClean="0"/>
              <a:t>;</a:t>
            </a:r>
          </a:p>
          <a:p>
            <a:r>
              <a:rPr lang="en-US" altLang="zh-CN" dirty="0" smtClean="0"/>
              <a:t>command logging</a:t>
            </a:r>
            <a:r>
              <a:rPr lang="zh-CN" altLang="en-US" dirty="0" smtClean="0"/>
              <a:t>随着</a:t>
            </a:r>
            <a:r>
              <a:rPr lang="en-US" altLang="zh-CN" dirty="0" smtClean="0"/>
              <a:t>worker</a:t>
            </a:r>
            <a:r>
              <a:rPr lang="zh-CN" altLang="en-US" dirty="0" smtClean="0"/>
              <a:t>线程的增加，更具扩展性，因为每个</a:t>
            </a:r>
            <a:r>
              <a:rPr lang="en-US" altLang="zh-CN" dirty="0" smtClean="0"/>
              <a:t>log manager</a:t>
            </a:r>
            <a:r>
              <a:rPr lang="zh-CN" altLang="en-US" dirty="0" smtClean="0"/>
              <a:t>维护独立的</a:t>
            </a:r>
            <a:r>
              <a:rPr lang="en-US" altLang="zh-CN" dirty="0" smtClean="0"/>
              <a:t>LSN</a:t>
            </a:r>
            <a:r>
              <a:rPr lang="zh-CN" altLang="en-US" dirty="0" smtClean="0"/>
              <a:t>。</a:t>
            </a:r>
            <a:r>
              <a:rPr lang="en-US" altLang="zh-CN" dirty="0" smtClean="0"/>
              <a:t>serial data</a:t>
            </a:r>
            <a:r>
              <a:rPr lang="zh-CN" altLang="en-US" dirty="0" smtClean="0"/>
              <a:t>会因为单个磁盘带宽而饱和。</a:t>
            </a:r>
          </a:p>
          <a:p>
            <a:r>
              <a:rPr lang="en-US" altLang="zh-CN" dirty="0" smtClean="0"/>
              <a:t>Plover</a:t>
            </a:r>
            <a:r>
              <a:rPr lang="zh-CN" altLang="en-US" dirty="0" smtClean="0"/>
              <a:t>和</a:t>
            </a:r>
            <a:r>
              <a:rPr lang="en-US" altLang="zh-CN" dirty="0" smtClean="0"/>
              <a:t>Taurus</a:t>
            </a:r>
            <a:r>
              <a:rPr lang="zh-CN" altLang="en-US" dirty="0" smtClean="0"/>
              <a:t>一样也是在多个文件中写入记录，对于每个事务，它为每个访问的分区生成一条日志记录，并访问每个日志的</a:t>
            </a:r>
            <a:r>
              <a:rPr lang="en-US" altLang="zh-CN" dirty="0" smtClean="0"/>
              <a:t>LSN</a:t>
            </a:r>
            <a:r>
              <a:rPr lang="zh-CN" altLang="en-US" dirty="0" smtClean="0"/>
              <a:t>来为事务生成一个全局</a:t>
            </a:r>
            <a:r>
              <a:rPr lang="en-US" altLang="zh-CN" dirty="0" smtClean="0"/>
              <a:t>LSN</a:t>
            </a:r>
            <a:r>
              <a:rPr lang="zh-CN" altLang="en-US" dirty="0" smtClean="0"/>
              <a:t>。然后，</a:t>
            </a:r>
            <a:r>
              <a:rPr lang="en-US" altLang="zh-CN" dirty="0" smtClean="0"/>
              <a:t>DBMS</a:t>
            </a:r>
            <a:r>
              <a:rPr lang="zh-CN" altLang="en-US" dirty="0" smtClean="0"/>
              <a:t>使用这个全局</a:t>
            </a:r>
            <a:r>
              <a:rPr lang="en-US" altLang="zh-CN" dirty="0" smtClean="0"/>
              <a:t>LSN</a:t>
            </a:r>
            <a:r>
              <a:rPr lang="zh-CN" altLang="en-US" dirty="0" smtClean="0"/>
              <a:t>更新每个日志的序列号。这些更新是原子的，以防止数据竞争。</a:t>
            </a:r>
            <a:r>
              <a:rPr lang="en-US" altLang="zh-CN" dirty="0" smtClean="0"/>
              <a:t>Plover</a:t>
            </a:r>
            <a:r>
              <a:rPr lang="zh-CN" altLang="en-US" dirty="0" smtClean="0"/>
              <a:t>受限于本地计数器的竞争。</a:t>
            </a:r>
            <a:r>
              <a:rPr lang="en-US" altLang="zh-CN" dirty="0" smtClean="0"/>
              <a:t>Taurus</a:t>
            </a:r>
            <a:r>
              <a:rPr lang="zh-CN" altLang="en-US" dirty="0" smtClean="0"/>
              <a:t>的</a:t>
            </a:r>
            <a:r>
              <a:rPr lang="en-US" altLang="zh-CN" dirty="0" smtClean="0"/>
              <a:t>command logging</a:t>
            </a:r>
            <a:r>
              <a:rPr lang="zh-CN" altLang="en-US" dirty="0" smtClean="0"/>
              <a:t>比</a:t>
            </a:r>
            <a:r>
              <a:rPr lang="en-US" altLang="zh-CN" dirty="0" smtClean="0"/>
              <a:t>Plover</a:t>
            </a:r>
            <a:r>
              <a:rPr lang="zh-CN" altLang="en-US" dirty="0" smtClean="0"/>
              <a:t>快</a:t>
            </a:r>
            <a:r>
              <a:rPr lang="en-US" altLang="zh-CN" dirty="0" smtClean="0"/>
              <a:t>2.4</a:t>
            </a:r>
            <a:r>
              <a:rPr lang="zh-CN" altLang="en-US" dirty="0" smtClean="0"/>
              <a:t>倍</a:t>
            </a:r>
            <a:endParaRPr lang="en-US" altLang="zh-CN" dirty="0" smtClean="0"/>
          </a:p>
          <a:p>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图</a:t>
            </a:r>
            <a:r>
              <a:rPr lang="en-US" altLang="zh-CN" dirty="0" smtClean="0"/>
              <a:t>5b</a:t>
            </a:r>
            <a:r>
              <a:rPr lang="zh-CN" altLang="en-US" dirty="0" smtClean="0"/>
              <a:t>，</a:t>
            </a:r>
            <a:r>
              <a:rPr lang="en-US" altLang="zh-CN" dirty="0" smtClean="0"/>
              <a:t>Taurus command</a:t>
            </a:r>
            <a:r>
              <a:rPr lang="zh-CN" altLang="en-US" dirty="0" smtClean="0"/>
              <a:t>性能最好，相对于</a:t>
            </a:r>
            <a:r>
              <a:rPr lang="en-US" altLang="zh-CN" dirty="0" err="1" smtClean="0"/>
              <a:t>nologging</a:t>
            </a:r>
            <a:r>
              <a:rPr lang="zh-CN" altLang="en-US" dirty="0" smtClean="0"/>
              <a:t>的基线，其他</a:t>
            </a:r>
            <a:r>
              <a:rPr lang="en-US" altLang="zh-CN" dirty="0" smtClean="0"/>
              <a:t>logging</a:t>
            </a:r>
            <a:r>
              <a:rPr lang="zh-CN" altLang="en-US" dirty="0" smtClean="0"/>
              <a:t>方式都有一定的开销，</a:t>
            </a:r>
            <a:r>
              <a:rPr lang="en-US" altLang="zh-CN" dirty="0" smtClean="0"/>
              <a:t>Plover</a:t>
            </a:r>
            <a:r>
              <a:rPr lang="zh-CN" altLang="en-US" dirty="0" smtClean="0"/>
              <a:t>受到数据访问增加的困扰，导致工作线程争用本地序列号的少数几个锁存器中的一个，本质上降级为</a:t>
            </a:r>
            <a:r>
              <a:rPr lang="en-US" altLang="zh-CN" dirty="0" smtClean="0"/>
              <a:t>single stream logging</a:t>
            </a:r>
            <a:r>
              <a:rPr lang="zh-CN" altLang="en-US" dirty="0" smtClean="0"/>
              <a:t>，性能最不好。</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r>
              <a:rPr lang="zh-CN" altLang="en-US" dirty="0" smtClean="0"/>
              <a:t>图</a:t>
            </a:r>
            <a:r>
              <a:rPr lang="en-US" altLang="zh-CN" dirty="0" smtClean="0"/>
              <a:t>5c</a:t>
            </a:r>
            <a:r>
              <a:rPr lang="zh-CN" altLang="en-US" dirty="0" smtClean="0"/>
              <a:t>，这类事务相对于之前的负载，访问更大量的</a:t>
            </a:r>
            <a:r>
              <a:rPr lang="en-US" altLang="zh-CN" dirty="0" smtClean="0"/>
              <a:t>tuple</a:t>
            </a:r>
            <a:r>
              <a:rPr lang="zh-CN" altLang="en-US" dirty="0" smtClean="0"/>
              <a:t>，吞吐下降后，</a:t>
            </a:r>
            <a:r>
              <a:rPr lang="en-US" altLang="zh-CN" dirty="0" smtClean="0"/>
              <a:t>LSN</a:t>
            </a:r>
            <a:r>
              <a:rPr lang="zh-CN" altLang="en-US" dirty="0" smtClean="0"/>
              <a:t>分配的瓶颈难以到达；</a:t>
            </a:r>
            <a:r>
              <a:rPr lang="en-US" altLang="zh-CN" dirty="0" smtClean="0"/>
              <a:t>serial command raid-0</a:t>
            </a:r>
            <a:r>
              <a:rPr lang="zh-CN" altLang="en-US" dirty="0" smtClean="0"/>
              <a:t>和</a:t>
            </a:r>
            <a:r>
              <a:rPr lang="en-US" altLang="zh-CN" dirty="0" smtClean="0"/>
              <a:t>Taurus command</a:t>
            </a:r>
            <a:r>
              <a:rPr lang="zh-CN" altLang="en-US" dirty="0" smtClean="0"/>
              <a:t>之间的间隙对应</a:t>
            </a:r>
            <a:r>
              <a:rPr lang="en-US" altLang="zh-CN" dirty="0" smtClean="0"/>
              <a:t>LV-related</a:t>
            </a:r>
            <a:r>
              <a:rPr lang="zh-CN" altLang="en-US" dirty="0" smtClean="0"/>
              <a:t>的开销；展示了在</a:t>
            </a:r>
            <a:r>
              <a:rPr lang="en-US" altLang="zh-CN" dirty="0" smtClean="0"/>
              <a:t>worker</a:t>
            </a:r>
            <a:r>
              <a:rPr lang="zh-CN" altLang="en-US" dirty="0" smtClean="0"/>
              <a:t>数充足情况下的线性扩展能力，预计会在</a:t>
            </a:r>
            <a:r>
              <a:rPr lang="en-US" altLang="zh-CN" dirty="0" smtClean="0"/>
              <a:t>120</a:t>
            </a:r>
            <a:r>
              <a:rPr lang="zh-CN" altLang="en-US" dirty="0" smtClean="0"/>
              <a:t>个</a:t>
            </a:r>
            <a:r>
              <a:rPr lang="en-US" altLang="zh-CN" dirty="0" smtClean="0"/>
              <a:t>worker</a:t>
            </a:r>
            <a:r>
              <a:rPr lang="zh-CN" altLang="en-US" dirty="0" smtClean="0"/>
              <a:t>的时候</a:t>
            </a:r>
            <a:r>
              <a:rPr lang="en-US" altLang="zh-CN" dirty="0" smtClean="0"/>
              <a:t>serial command log</a:t>
            </a:r>
            <a:r>
              <a:rPr lang="zh-CN" altLang="en-US" dirty="0" smtClean="0"/>
              <a:t>会达到</a:t>
            </a:r>
            <a:r>
              <a:rPr lang="en-US" altLang="zh-CN" dirty="0" smtClean="0"/>
              <a:t>cache </a:t>
            </a:r>
            <a:r>
              <a:rPr lang="en-US" altLang="zh-CN" dirty="0" err="1" smtClean="0"/>
              <a:t>traffice</a:t>
            </a:r>
            <a:r>
              <a:rPr lang="zh-CN" altLang="en-US" dirty="0" smtClean="0"/>
              <a:t>饱和；</a:t>
            </a:r>
            <a:r>
              <a:rPr lang="en-US" altLang="zh-CN" dirty="0" smtClean="0"/>
              <a:t>Plover</a:t>
            </a:r>
            <a:r>
              <a:rPr lang="zh-CN" altLang="en-US" dirty="0" smtClean="0"/>
              <a:t>和</a:t>
            </a:r>
            <a:r>
              <a:rPr lang="en-US" altLang="zh-CN" dirty="0" smtClean="0"/>
              <a:t>Payment</a:t>
            </a:r>
            <a:r>
              <a:rPr lang="zh-CN" altLang="en-US" dirty="0" smtClean="0"/>
              <a:t>事务一样，受到竞争的影响。</a:t>
            </a:r>
            <a:endParaRPr lang="en-US" altLang="zh-CN" dirty="0" smtClean="0"/>
          </a:p>
          <a:p>
            <a:endParaRPr lang="zh-CN" altLang="en-US" dirty="0" smtClean="0"/>
          </a:p>
          <a:p>
            <a:r>
              <a:rPr lang="zh-CN" altLang="en-US" dirty="0" smtClean="0"/>
              <a:t>图</a:t>
            </a:r>
            <a:r>
              <a:rPr lang="en-US" altLang="zh-CN" dirty="0" smtClean="0"/>
              <a:t>6 Silo-R</a:t>
            </a:r>
            <a:r>
              <a:rPr lang="zh-CN" altLang="en-US" dirty="0" smtClean="0"/>
              <a:t>和</a:t>
            </a:r>
            <a:r>
              <a:rPr lang="en-US" altLang="zh-CN" dirty="0" smtClean="0"/>
              <a:t>Taurus</a:t>
            </a:r>
            <a:r>
              <a:rPr lang="zh-CN" altLang="en-US" dirty="0" smtClean="0"/>
              <a:t>的</a:t>
            </a:r>
            <a:r>
              <a:rPr lang="en-US" altLang="zh-CN" dirty="0" smtClean="0"/>
              <a:t>OCC</a:t>
            </a:r>
            <a:r>
              <a:rPr lang="zh-CN" altLang="en-US" dirty="0" smtClean="0"/>
              <a:t>变体，在所有的</a:t>
            </a:r>
            <a:r>
              <a:rPr lang="en-US" altLang="zh-CN" dirty="0" smtClean="0"/>
              <a:t>benchmark</a:t>
            </a:r>
            <a:r>
              <a:rPr lang="zh-CN" altLang="en-US" dirty="0" smtClean="0"/>
              <a:t>下，它们的</a:t>
            </a:r>
            <a:r>
              <a:rPr lang="en-US" altLang="zh-CN" dirty="0" smtClean="0"/>
              <a:t>data logging </a:t>
            </a:r>
            <a:r>
              <a:rPr lang="zh-CN" altLang="en-US" dirty="0" smtClean="0"/>
              <a:t>在同一个位置达到饱和，是因为磁盘带宽的影响，但是在饱和前，</a:t>
            </a:r>
            <a:r>
              <a:rPr lang="en-US" altLang="zh-CN" dirty="0" smtClean="0"/>
              <a:t>Silo</a:t>
            </a:r>
            <a:r>
              <a:rPr lang="zh-CN" altLang="en-US" dirty="0" smtClean="0"/>
              <a:t>要比</a:t>
            </a:r>
            <a:r>
              <a:rPr lang="en-US" altLang="zh-CN" dirty="0" smtClean="0"/>
              <a:t>Taurus</a:t>
            </a:r>
            <a:r>
              <a:rPr lang="zh-CN" altLang="en-US" dirty="0" smtClean="0"/>
              <a:t>略强，因为它不需要记录</a:t>
            </a:r>
            <a:r>
              <a:rPr lang="en-US" altLang="zh-CN" dirty="0" smtClean="0"/>
              <a:t>LSN Vector</a:t>
            </a:r>
            <a:r>
              <a:rPr lang="zh-CN" altLang="en-US" dirty="0" smtClean="0"/>
              <a:t>，但是</a:t>
            </a:r>
            <a:r>
              <a:rPr lang="en-US" altLang="zh-CN" dirty="0" err="1" smtClean="0"/>
              <a:t>Silp</a:t>
            </a:r>
            <a:r>
              <a:rPr lang="zh-CN" altLang="en-US" dirty="0" smtClean="0"/>
              <a:t>不能记录</a:t>
            </a:r>
            <a:r>
              <a:rPr lang="en-US" altLang="zh-CN" dirty="0" smtClean="0"/>
              <a:t>RAW</a:t>
            </a:r>
            <a:r>
              <a:rPr lang="zh-CN" altLang="en-US" dirty="0" smtClean="0"/>
              <a:t>依赖，所以相对于</a:t>
            </a:r>
            <a:r>
              <a:rPr lang="en-US" altLang="zh-CN" dirty="0" smtClean="0"/>
              <a:t>command logging</a:t>
            </a:r>
            <a:r>
              <a:rPr lang="zh-CN" altLang="en-US" dirty="0" smtClean="0"/>
              <a:t>，它还是没有可比性的</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smtClean="0"/>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34244211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这些文件足够大，可以进行稳定的性能测量，并且存储在清理了</a:t>
            </a:r>
            <a:r>
              <a:rPr lang="en-US" altLang="zh-CN" sz="1200" b="0" i="0" kern="1200" dirty="0" smtClean="0">
                <a:solidFill>
                  <a:schemeClr val="tx1"/>
                </a:solidFill>
                <a:effectLst/>
                <a:latin typeface="+mn-lt"/>
                <a:ea typeface="+mn-ea"/>
                <a:cs typeface="+mn-cs"/>
              </a:rPr>
              <a:t>I/O</a:t>
            </a:r>
            <a:r>
              <a:rPr lang="zh-CN" altLang="en-US" sz="1200" b="0" i="0" kern="1200" dirty="0" smtClean="0">
                <a:solidFill>
                  <a:schemeClr val="tx1"/>
                </a:solidFill>
                <a:effectLst/>
                <a:latin typeface="+mn-lt"/>
                <a:ea typeface="+mn-ea"/>
                <a:cs typeface="+mn-cs"/>
              </a:rPr>
              <a:t>缓存的磁盘上的未压缩字节中</a:t>
            </a:r>
            <a:endParaRPr lang="en-US" altLang="zh-CN" sz="1200" b="0" i="0" kern="1200" dirty="0" smtClean="0">
              <a:solidFill>
                <a:schemeClr val="tx1"/>
              </a:solidFill>
              <a:effectLst/>
              <a:latin typeface="+mn-lt"/>
              <a:ea typeface="+mn-ea"/>
              <a:cs typeface="+mn-cs"/>
            </a:endParaRPr>
          </a:p>
          <a:p>
            <a:r>
              <a:rPr lang="zh-CN" altLang="en-US" dirty="0" smtClean="0"/>
              <a:t>图</a:t>
            </a:r>
            <a:r>
              <a:rPr lang="en-US" altLang="zh-CN" dirty="0" smtClean="0"/>
              <a:t>7a</a:t>
            </a:r>
            <a:r>
              <a:rPr lang="zh-CN" altLang="en-US" dirty="0" smtClean="0"/>
              <a:t>，在</a:t>
            </a:r>
            <a:r>
              <a:rPr lang="en-US" altLang="zh-CN" dirty="0" smtClean="0"/>
              <a:t>80</a:t>
            </a:r>
            <a:r>
              <a:rPr lang="zh-CN" altLang="en-US" dirty="0" smtClean="0"/>
              <a:t>个线程以下，</a:t>
            </a:r>
            <a:r>
              <a:rPr lang="en-US" altLang="zh-CN" dirty="0" smtClean="0"/>
              <a:t>Plover</a:t>
            </a:r>
            <a:r>
              <a:rPr lang="zh-CN" altLang="en-US" dirty="0" smtClean="0"/>
              <a:t>的性能优于</a:t>
            </a:r>
            <a:r>
              <a:rPr lang="en-US" altLang="zh-CN" dirty="0" smtClean="0"/>
              <a:t>Taurus</a:t>
            </a:r>
            <a:r>
              <a:rPr lang="zh-CN" altLang="en-US" dirty="0" smtClean="0"/>
              <a:t>，因为它不需要解析依赖关系。每个</a:t>
            </a:r>
            <a:r>
              <a:rPr lang="en-US" altLang="zh-CN" dirty="0" smtClean="0"/>
              <a:t>Plover</a:t>
            </a:r>
            <a:r>
              <a:rPr lang="zh-CN" altLang="en-US" dirty="0" smtClean="0"/>
              <a:t>日志文件对应一个包含完全有序记录的分区，这足以独立地恢复事务。磁盘</a:t>
            </a:r>
            <a:r>
              <a:rPr lang="en-US" altLang="zh-CN" dirty="0" smtClean="0"/>
              <a:t>16GB/s</a:t>
            </a:r>
            <a:r>
              <a:rPr lang="zh-CN" altLang="en-US" dirty="0" smtClean="0"/>
              <a:t>的带宽在</a:t>
            </a:r>
            <a:r>
              <a:rPr lang="en-US" altLang="zh-CN" dirty="0" smtClean="0"/>
              <a:t>48</a:t>
            </a:r>
            <a:r>
              <a:rPr lang="zh-CN" altLang="en-US" dirty="0" smtClean="0"/>
              <a:t>线程时达到饱和。</a:t>
            </a:r>
            <a:r>
              <a:rPr lang="en-US" altLang="zh-CN" dirty="0" smtClean="0"/>
              <a:t>serial</a:t>
            </a:r>
            <a:r>
              <a:rPr lang="zh-CN" altLang="en-US" dirty="0" smtClean="0"/>
              <a:t>基线不论是</a:t>
            </a:r>
            <a:r>
              <a:rPr lang="en-US" altLang="zh-CN" dirty="0" smtClean="0"/>
              <a:t>data logging</a:t>
            </a:r>
            <a:r>
              <a:rPr lang="zh-CN" altLang="en-US" dirty="0" smtClean="0"/>
              <a:t>还是</a:t>
            </a:r>
            <a:r>
              <a:rPr lang="en-US" altLang="zh-CN" dirty="0" smtClean="0"/>
              <a:t>command logging</a:t>
            </a:r>
            <a:r>
              <a:rPr lang="zh-CN" altLang="en-US" dirty="0" smtClean="0"/>
              <a:t>，是否有</a:t>
            </a:r>
            <a:r>
              <a:rPr lang="en-US" altLang="zh-CN" dirty="0" smtClean="0"/>
              <a:t>raid-0</a:t>
            </a:r>
            <a:r>
              <a:rPr lang="zh-CN" altLang="en-US" dirty="0" smtClean="0"/>
              <a:t>，都因为全局事务顺序而受到限制，</a:t>
            </a:r>
            <a:r>
              <a:rPr lang="en-US" altLang="zh-CN" dirty="0" smtClean="0"/>
              <a:t>Taurus</a:t>
            </a:r>
            <a:r>
              <a:rPr lang="zh-CN" altLang="en-US" dirty="0" smtClean="0"/>
              <a:t>的恢复比</a:t>
            </a:r>
            <a:r>
              <a:rPr lang="en-US" altLang="zh-CN" dirty="0" smtClean="0"/>
              <a:t>serial</a:t>
            </a:r>
            <a:r>
              <a:rPr lang="zh-CN" altLang="en-US" dirty="0" smtClean="0"/>
              <a:t>基线快</a:t>
            </a:r>
            <a:r>
              <a:rPr lang="en-US" altLang="zh-CN" dirty="0" smtClean="0"/>
              <a:t>42.6</a:t>
            </a:r>
            <a:r>
              <a:rPr lang="zh-CN" altLang="en-US" dirty="0" smtClean="0"/>
              <a:t>倍</a:t>
            </a:r>
            <a:endParaRPr lang="en-US" altLang="zh-CN" dirty="0" smtClean="0"/>
          </a:p>
          <a:p>
            <a:endParaRPr lang="zh-CN" altLang="en-US" dirty="0" smtClean="0"/>
          </a:p>
          <a:p>
            <a:r>
              <a:rPr lang="zh-CN" altLang="en-US" dirty="0" smtClean="0"/>
              <a:t>图</a:t>
            </a:r>
            <a:r>
              <a:rPr lang="en-US" altLang="zh-CN" dirty="0" smtClean="0"/>
              <a:t>7bc</a:t>
            </a:r>
            <a:r>
              <a:rPr lang="zh-CN" altLang="en-US" dirty="0" smtClean="0"/>
              <a:t>，在</a:t>
            </a:r>
            <a:r>
              <a:rPr lang="en-US" altLang="zh-CN" dirty="0" smtClean="0"/>
              <a:t>TPCC Payment</a:t>
            </a:r>
            <a:r>
              <a:rPr lang="zh-CN" altLang="en-US" dirty="0" smtClean="0"/>
              <a:t>事务中，</a:t>
            </a:r>
            <a:r>
              <a:rPr lang="en-US" altLang="zh-CN" dirty="0" smtClean="0"/>
              <a:t>Plover</a:t>
            </a:r>
            <a:r>
              <a:rPr lang="zh-CN" altLang="en-US" dirty="0" smtClean="0"/>
              <a:t>和</a:t>
            </a:r>
            <a:r>
              <a:rPr lang="en-US" altLang="zh-CN" dirty="0" smtClean="0"/>
              <a:t>Taurus</a:t>
            </a:r>
            <a:r>
              <a:rPr lang="zh-CN" altLang="en-US" dirty="0" smtClean="0"/>
              <a:t>的</a:t>
            </a:r>
            <a:r>
              <a:rPr lang="en-US" altLang="zh-CN" dirty="0" smtClean="0"/>
              <a:t>data logging</a:t>
            </a:r>
            <a:r>
              <a:rPr lang="zh-CN" altLang="en-US" dirty="0" smtClean="0"/>
              <a:t>很快达到了</a:t>
            </a:r>
            <a:r>
              <a:rPr lang="en-US" altLang="zh-CN" dirty="0" smtClean="0"/>
              <a:t>IO</a:t>
            </a:r>
            <a:r>
              <a:rPr lang="zh-CN" altLang="en-US" dirty="0" smtClean="0"/>
              <a:t>瓶颈，而</a:t>
            </a:r>
            <a:r>
              <a:rPr lang="en-US" altLang="zh-CN" dirty="0" smtClean="0"/>
              <a:t>Taurus command logging</a:t>
            </a:r>
            <a:r>
              <a:rPr lang="zh-CN" altLang="en-US" dirty="0" smtClean="0"/>
              <a:t>线性扩展。</a:t>
            </a:r>
            <a:r>
              <a:rPr lang="en-US" altLang="zh-CN" dirty="0" smtClean="0"/>
              <a:t>Plover</a:t>
            </a:r>
            <a:r>
              <a:rPr lang="zh-CN" altLang="en-US" dirty="0" smtClean="0"/>
              <a:t>和</a:t>
            </a:r>
            <a:r>
              <a:rPr lang="en-US" altLang="zh-CN" dirty="0" smtClean="0"/>
              <a:t>Taurus</a:t>
            </a:r>
            <a:r>
              <a:rPr lang="zh-CN" altLang="en-US" dirty="0" smtClean="0"/>
              <a:t>数据日志记录的间隔 对应于依赖解析和由此产生的内存开销。</a:t>
            </a:r>
            <a:endParaRPr lang="en-US" altLang="zh-CN" dirty="0" smtClean="0"/>
          </a:p>
          <a:p>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图</a:t>
            </a:r>
            <a:r>
              <a:rPr lang="en-US" altLang="zh-CN" dirty="0" smtClean="0"/>
              <a:t>8</a:t>
            </a:r>
            <a:r>
              <a:rPr lang="zh-CN" altLang="en-US" dirty="0" smtClean="0"/>
              <a:t>展示了和</a:t>
            </a:r>
            <a:r>
              <a:rPr lang="en-US" altLang="zh-CN" dirty="0" smtClean="0"/>
              <a:t>OCC</a:t>
            </a:r>
            <a:r>
              <a:rPr lang="zh-CN" altLang="en-US" dirty="0" smtClean="0"/>
              <a:t>基线的比较，与</a:t>
            </a:r>
            <a:r>
              <a:rPr lang="en-US" altLang="zh-CN" dirty="0" smtClean="0"/>
              <a:t>Plover</a:t>
            </a:r>
            <a:r>
              <a:rPr lang="zh-CN" altLang="en-US" dirty="0" smtClean="0"/>
              <a:t>相似，</a:t>
            </a:r>
            <a:r>
              <a:rPr lang="en-US" altLang="zh-CN" dirty="0" smtClean="0"/>
              <a:t>Silo-R</a:t>
            </a:r>
            <a:r>
              <a:rPr lang="zh-CN" altLang="en-US" dirty="0" smtClean="0"/>
              <a:t>需要</a:t>
            </a:r>
            <a:r>
              <a:rPr lang="en-US" altLang="zh-CN" dirty="0" smtClean="0"/>
              <a:t>data logging</a:t>
            </a:r>
            <a:r>
              <a:rPr lang="zh-CN" altLang="en-US" dirty="0" smtClean="0"/>
              <a:t>，在三个</a:t>
            </a:r>
            <a:r>
              <a:rPr lang="en-US" altLang="zh-CN" dirty="0" smtClean="0"/>
              <a:t>benchmark</a:t>
            </a:r>
            <a:r>
              <a:rPr lang="zh-CN" altLang="en-US" dirty="0" smtClean="0"/>
              <a:t>中都比</a:t>
            </a:r>
            <a:r>
              <a:rPr lang="en-US" altLang="zh-CN" dirty="0" smtClean="0"/>
              <a:t>Taurus command logging</a:t>
            </a:r>
            <a:r>
              <a:rPr lang="zh-CN" altLang="en-US" dirty="0" smtClean="0"/>
              <a:t>慢，但是</a:t>
            </a:r>
            <a:r>
              <a:rPr lang="en-US" altLang="zh-CN" dirty="0" smtClean="0"/>
              <a:t>Silo-R</a:t>
            </a:r>
            <a:r>
              <a:rPr lang="zh-CN" altLang="en-US" dirty="0" smtClean="0"/>
              <a:t>不需要处理依赖所以在事务量大的时候，它比</a:t>
            </a:r>
            <a:r>
              <a:rPr lang="en-US" altLang="zh-CN" dirty="0" smtClean="0"/>
              <a:t>Taurus </a:t>
            </a:r>
            <a:r>
              <a:rPr lang="zh-CN" altLang="en-US" dirty="0" smtClean="0"/>
              <a:t>的</a:t>
            </a:r>
            <a:r>
              <a:rPr lang="en-US" altLang="zh-CN" dirty="0" smtClean="0"/>
              <a:t>data logging</a:t>
            </a:r>
            <a:r>
              <a:rPr lang="zh-CN" altLang="en-US" dirty="0" smtClean="0"/>
              <a:t>好些。</a:t>
            </a:r>
            <a:r>
              <a:rPr lang="en-US" altLang="zh-CN" dirty="0" smtClean="0"/>
              <a:t>Silo-R</a:t>
            </a:r>
            <a:r>
              <a:rPr lang="zh-CN" altLang="en-US" dirty="0" smtClean="0"/>
              <a:t>在事务更新</a:t>
            </a:r>
            <a:r>
              <a:rPr lang="en-US" altLang="zh-CN" dirty="0" smtClean="0"/>
              <a:t>tuple</a:t>
            </a:r>
            <a:r>
              <a:rPr lang="zh-CN" altLang="en-US" dirty="0" smtClean="0"/>
              <a:t>时使用</a:t>
            </a:r>
            <a:r>
              <a:rPr lang="en-US" altLang="zh-CN" dirty="0" smtClean="0"/>
              <a:t>latches</a:t>
            </a:r>
            <a:r>
              <a:rPr lang="zh-CN" altLang="en-US" dirty="0" smtClean="0"/>
              <a:t>以确保它们只执行具有更高版本号的更新。当事务很长时，这种开销更为显著。</a:t>
            </a:r>
            <a:r>
              <a:rPr lang="en-US" altLang="zh-CN" dirty="0" smtClean="0"/>
              <a:t>Taurus</a:t>
            </a:r>
            <a:r>
              <a:rPr lang="zh-CN" altLang="en-US" dirty="0" smtClean="0"/>
              <a:t>命令日志记录优于</a:t>
            </a:r>
            <a:r>
              <a:rPr lang="en-US" altLang="zh-CN" dirty="0" smtClean="0"/>
              <a:t>Silo-R</a:t>
            </a:r>
            <a:r>
              <a:rPr lang="zh-CN" altLang="en-US" dirty="0" smtClean="0"/>
              <a:t>高达</a:t>
            </a:r>
            <a:r>
              <a:rPr lang="en-US" altLang="zh-CN" dirty="0" smtClean="0"/>
              <a:t>9.7</a:t>
            </a:r>
            <a:r>
              <a:rPr lang="zh-CN" altLang="en-US" dirty="0" smtClean="0"/>
              <a:t>倍。</a:t>
            </a: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9211223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data logging</a:t>
            </a:r>
            <a:r>
              <a:rPr lang="zh-CN" altLang="en-US" dirty="0" smtClean="0"/>
              <a:t>和</a:t>
            </a:r>
            <a:r>
              <a:rPr lang="en-US" altLang="zh-CN" dirty="0" smtClean="0"/>
              <a:t>command logging </a:t>
            </a:r>
            <a:r>
              <a:rPr lang="zh-CN" altLang="en-US" dirty="0" smtClean="0"/>
              <a:t>基线绝对吞吐上不同，所以分开展示。</a:t>
            </a:r>
            <a:r>
              <a:rPr lang="en-US" altLang="zh-CN" dirty="0" smtClean="0"/>
              <a:t>Silo-R</a:t>
            </a:r>
            <a:r>
              <a:rPr lang="zh-CN" altLang="en-US" dirty="0" smtClean="0"/>
              <a:t>经常受到磁盘带宽的限制，并发控制的差异对相对顺序没有影响。因此，我们同时显示</a:t>
            </a:r>
            <a:r>
              <a:rPr lang="en-US" altLang="zh-CN" dirty="0" smtClean="0"/>
              <a:t>Silo-R</a:t>
            </a:r>
            <a:r>
              <a:rPr lang="zh-CN" altLang="en-US" dirty="0" smtClean="0"/>
              <a:t>和</a:t>
            </a:r>
            <a:r>
              <a:rPr lang="en-US" altLang="zh-CN" dirty="0" smtClean="0"/>
              <a:t>2PL</a:t>
            </a:r>
            <a:r>
              <a:rPr lang="zh-CN" altLang="en-US" dirty="0" smtClean="0"/>
              <a:t>基线的结果。</a:t>
            </a:r>
          </a:p>
          <a:p>
            <a:r>
              <a:rPr lang="zh-CN" altLang="en-US" dirty="0" smtClean="0"/>
              <a:t>图</a:t>
            </a:r>
            <a:r>
              <a:rPr lang="en-US" altLang="zh-CN" dirty="0" smtClean="0"/>
              <a:t>9a</a:t>
            </a:r>
            <a:r>
              <a:rPr lang="zh-CN" altLang="en-US" dirty="0" smtClean="0"/>
              <a:t>是</a:t>
            </a:r>
            <a:r>
              <a:rPr lang="en-US" altLang="zh-CN" dirty="0" smtClean="0"/>
              <a:t>data logging baseline</a:t>
            </a:r>
            <a:r>
              <a:rPr lang="zh-CN" altLang="en-US" dirty="0" smtClean="0"/>
              <a:t>，</a:t>
            </a:r>
            <a:r>
              <a:rPr lang="en-US" altLang="zh-CN" dirty="0" smtClean="0"/>
              <a:t>serial data</a:t>
            </a:r>
            <a:r>
              <a:rPr lang="zh-CN" altLang="en-US" dirty="0" smtClean="0"/>
              <a:t>很快饱和，当并行写入</a:t>
            </a:r>
            <a:r>
              <a:rPr lang="en-US" altLang="zh-CN" dirty="0" smtClean="0"/>
              <a:t>8</a:t>
            </a:r>
            <a:r>
              <a:rPr lang="zh-CN" altLang="en-US" dirty="0" smtClean="0"/>
              <a:t>个磁盘时</a:t>
            </a:r>
            <a:r>
              <a:rPr lang="en-US" altLang="zh-CN" dirty="0" smtClean="0"/>
              <a:t>Taurus data</a:t>
            </a:r>
            <a:r>
              <a:rPr lang="zh-CN" altLang="en-US" dirty="0" smtClean="0"/>
              <a:t>实现比</a:t>
            </a:r>
            <a:r>
              <a:rPr lang="en-US" altLang="zh-CN" dirty="0" smtClean="0"/>
              <a:t>serial data</a:t>
            </a:r>
            <a:r>
              <a:rPr lang="zh-CN" altLang="en-US" dirty="0" smtClean="0"/>
              <a:t>高</a:t>
            </a:r>
            <a:r>
              <a:rPr lang="en-US" altLang="zh-CN" dirty="0" smtClean="0"/>
              <a:t>7.1</a:t>
            </a:r>
            <a:r>
              <a:rPr lang="zh-CN" altLang="en-US" dirty="0" smtClean="0"/>
              <a:t>倍，</a:t>
            </a:r>
            <a:r>
              <a:rPr lang="en-US" altLang="zh-CN" dirty="0" smtClean="0"/>
              <a:t>serial data logging raid-0</a:t>
            </a:r>
            <a:r>
              <a:rPr lang="zh-CN" altLang="en-US" dirty="0" smtClean="0"/>
              <a:t>和</a:t>
            </a:r>
            <a:r>
              <a:rPr lang="en-US" altLang="zh-CN" dirty="0" smtClean="0"/>
              <a:t>Taurus</a:t>
            </a:r>
            <a:r>
              <a:rPr lang="zh-CN" altLang="en-US" dirty="0" smtClean="0"/>
              <a:t>相似，因为磁盘带宽快了</a:t>
            </a:r>
            <a:r>
              <a:rPr lang="en-US" altLang="zh-CN" dirty="0" smtClean="0"/>
              <a:t>8</a:t>
            </a:r>
            <a:r>
              <a:rPr lang="zh-CN" altLang="en-US" dirty="0" smtClean="0"/>
              <a:t>倍。</a:t>
            </a:r>
            <a:r>
              <a:rPr lang="en-US" altLang="zh-CN" dirty="0" smtClean="0"/>
              <a:t>Silo-R</a:t>
            </a:r>
            <a:r>
              <a:rPr lang="zh-CN" altLang="en-US" dirty="0" smtClean="0"/>
              <a:t>和</a:t>
            </a:r>
            <a:r>
              <a:rPr lang="en-US" altLang="zh-CN" dirty="0" smtClean="0"/>
              <a:t>Plover</a:t>
            </a:r>
            <a:r>
              <a:rPr lang="zh-CN" altLang="en-US" dirty="0" smtClean="0"/>
              <a:t>还均匀地跨</a:t>
            </a:r>
            <a:r>
              <a:rPr lang="en-US" altLang="zh-CN" dirty="0" smtClean="0"/>
              <a:t>8</a:t>
            </a:r>
            <a:r>
              <a:rPr lang="zh-CN" altLang="en-US" dirty="0" smtClean="0"/>
              <a:t>个磁盘写入日志，从而实现与</a:t>
            </a:r>
            <a:r>
              <a:rPr lang="en-US" altLang="zh-CN" dirty="0" smtClean="0"/>
              <a:t>Taurus</a:t>
            </a:r>
            <a:r>
              <a:rPr lang="zh-CN" altLang="en-US" dirty="0" smtClean="0"/>
              <a:t>相似的性能。在图</a:t>
            </a:r>
            <a:r>
              <a:rPr lang="en-US" altLang="zh-CN" dirty="0" smtClean="0"/>
              <a:t>9b</a:t>
            </a:r>
            <a:r>
              <a:rPr lang="zh-CN" altLang="en-US" dirty="0" smtClean="0"/>
              <a:t>和图</a:t>
            </a:r>
            <a:r>
              <a:rPr lang="en-US" altLang="zh-CN" dirty="0" smtClean="0"/>
              <a:t>9c</a:t>
            </a:r>
            <a:r>
              <a:rPr lang="zh-CN" altLang="en-US" dirty="0" smtClean="0"/>
              <a:t>中，我们也观察到了</a:t>
            </a:r>
            <a:r>
              <a:rPr lang="en-US" altLang="zh-CN" dirty="0" smtClean="0"/>
              <a:t>TPC-C</a:t>
            </a:r>
            <a:r>
              <a:rPr lang="zh-CN" altLang="en-US" dirty="0" smtClean="0"/>
              <a:t>事务的这种模式下</a:t>
            </a:r>
            <a:r>
              <a:rPr lang="en-US" altLang="zh-CN" dirty="0" smtClean="0"/>
              <a:t>Plover</a:t>
            </a:r>
            <a:r>
              <a:rPr lang="zh-CN" altLang="en-US" dirty="0" smtClean="0"/>
              <a:t>稳定是因为竞争激烈。</a:t>
            </a:r>
            <a:endParaRPr lang="en-US" altLang="zh-CN" dirty="0" smtClean="0"/>
          </a:p>
          <a:p>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图</a:t>
            </a:r>
            <a:r>
              <a:rPr lang="en-US" altLang="zh-CN" dirty="0" smtClean="0"/>
              <a:t>9d</a:t>
            </a:r>
            <a:r>
              <a:rPr lang="zh-CN" altLang="en-US" dirty="0" smtClean="0"/>
              <a:t>是</a:t>
            </a:r>
            <a:r>
              <a:rPr lang="en-US" altLang="zh-CN" dirty="0" smtClean="0"/>
              <a:t>command logging baseline</a:t>
            </a:r>
            <a:r>
              <a:rPr lang="zh-CN" altLang="en-US" dirty="0" smtClean="0"/>
              <a:t>，</a:t>
            </a:r>
            <a:r>
              <a:rPr lang="en-US" altLang="zh-CN" dirty="0" smtClean="0"/>
              <a:t>serial command</a:t>
            </a:r>
            <a:r>
              <a:rPr lang="zh-CN" altLang="en-US" dirty="0" smtClean="0"/>
              <a:t>比</a:t>
            </a:r>
            <a:r>
              <a:rPr lang="en-US" altLang="zh-CN" dirty="0" smtClean="0"/>
              <a:t>serial data logging</a:t>
            </a:r>
            <a:r>
              <a:rPr lang="zh-CN" altLang="en-US" dirty="0" smtClean="0"/>
              <a:t>强，是因为</a:t>
            </a:r>
            <a:r>
              <a:rPr lang="en-US" altLang="zh-CN" dirty="0" smtClean="0"/>
              <a:t>log record</a:t>
            </a:r>
            <a:r>
              <a:rPr lang="zh-CN" altLang="en-US" dirty="0" smtClean="0"/>
              <a:t>更小，从</a:t>
            </a:r>
            <a:r>
              <a:rPr lang="en-US" altLang="zh-CN" dirty="0" smtClean="0"/>
              <a:t>16</a:t>
            </a:r>
            <a:r>
              <a:rPr lang="zh-CN" altLang="en-US" dirty="0" smtClean="0"/>
              <a:t>线程开始，它们的性能收但磁盘带宽限制，而</a:t>
            </a:r>
            <a:r>
              <a:rPr lang="en-US" altLang="zh-CN" dirty="0" smtClean="0"/>
              <a:t>serial command raid-0</a:t>
            </a:r>
            <a:r>
              <a:rPr lang="zh-CN" altLang="en-US" dirty="0" smtClean="0"/>
              <a:t>在</a:t>
            </a:r>
            <a:r>
              <a:rPr lang="en-US" altLang="zh-CN" dirty="0" smtClean="0"/>
              <a:t>24</a:t>
            </a:r>
            <a:r>
              <a:rPr lang="zh-CN" altLang="en-US" dirty="0" smtClean="0"/>
              <a:t>线程达到饱和，受制于</a:t>
            </a:r>
            <a:r>
              <a:rPr lang="en-US" altLang="zh-CN" dirty="0" smtClean="0"/>
              <a:t>cache</a:t>
            </a:r>
            <a:r>
              <a:rPr lang="zh-CN" altLang="en-US" dirty="0" smtClean="0"/>
              <a:t>一致性流量限制。图</a:t>
            </a:r>
            <a:r>
              <a:rPr lang="en-US" altLang="zh-CN" dirty="0" smtClean="0"/>
              <a:t>9e</a:t>
            </a:r>
            <a:r>
              <a:rPr lang="zh-CN" altLang="en-US" dirty="0" smtClean="0"/>
              <a:t>，串行命令日志记录在</a:t>
            </a:r>
            <a:r>
              <a:rPr lang="en-US" altLang="zh-CN" dirty="0" smtClean="0"/>
              <a:t>16</a:t>
            </a:r>
            <a:r>
              <a:rPr lang="zh-CN" altLang="en-US" dirty="0" smtClean="0"/>
              <a:t>个线程和</a:t>
            </a:r>
            <a:r>
              <a:rPr lang="en-US" altLang="zh-CN" dirty="0" smtClean="0"/>
              <a:t>48</a:t>
            </a:r>
            <a:r>
              <a:rPr lang="zh-CN" altLang="en-US" dirty="0" smtClean="0"/>
              <a:t>个线程之间存在</a:t>
            </a:r>
            <a:r>
              <a:rPr lang="en-US" altLang="zh-CN" dirty="0" smtClean="0"/>
              <a:t>NUMA</a:t>
            </a:r>
            <a:r>
              <a:rPr lang="zh-CN" altLang="en-US" dirty="0" smtClean="0"/>
              <a:t>问题，因为日志</a:t>
            </a:r>
            <a:r>
              <a:rPr lang="en-US" altLang="zh-CN" dirty="0" smtClean="0"/>
              <a:t>buffer</a:t>
            </a:r>
            <a:r>
              <a:rPr lang="zh-CN" altLang="en-US" dirty="0" smtClean="0"/>
              <a:t>驻留在单个套接字上。</a:t>
            </a: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23</a:t>
            </a:fld>
            <a:endParaRPr lang="zh-CN" altLang="en-US"/>
          </a:p>
        </p:txBody>
      </p:sp>
    </p:spTree>
    <p:extLst>
      <p:ext uri="{BB962C8B-B14F-4D97-AF65-F5344CB8AC3E}">
        <p14:creationId xmlns:p14="http://schemas.microsoft.com/office/powerpoint/2010/main" val="19994501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Serial baseline</a:t>
            </a:r>
            <a:r>
              <a:rPr lang="zh-CN" altLang="en-US" dirty="0" smtClean="0"/>
              <a:t>受全局事务序影响很低</a:t>
            </a:r>
            <a:endParaRPr lang="en-US" altLang="zh-CN" dirty="0" smtClean="0"/>
          </a:p>
          <a:p>
            <a:r>
              <a:rPr lang="zh-CN" altLang="en-US" dirty="0" smtClean="0"/>
              <a:t>图</a:t>
            </a:r>
            <a:r>
              <a:rPr lang="en-US" altLang="zh-CN" dirty="0" smtClean="0"/>
              <a:t>10a</a:t>
            </a:r>
            <a:r>
              <a:rPr lang="zh-CN" altLang="en-US" dirty="0" smtClean="0"/>
              <a:t>，</a:t>
            </a:r>
            <a:r>
              <a:rPr lang="en-US" altLang="zh-CN" dirty="0" smtClean="0"/>
              <a:t>data logging</a:t>
            </a:r>
            <a:r>
              <a:rPr lang="zh-CN" altLang="en-US" dirty="0" smtClean="0"/>
              <a:t>在</a:t>
            </a:r>
            <a:r>
              <a:rPr lang="en-US" altLang="zh-CN" dirty="0" smtClean="0"/>
              <a:t>thread</a:t>
            </a:r>
            <a:r>
              <a:rPr lang="zh-CN" altLang="en-US" dirty="0" smtClean="0"/>
              <a:t>到达</a:t>
            </a:r>
            <a:r>
              <a:rPr lang="en-US" altLang="zh-CN" dirty="0" smtClean="0"/>
              <a:t>8</a:t>
            </a:r>
            <a:r>
              <a:rPr lang="zh-CN" altLang="en-US" dirty="0" smtClean="0"/>
              <a:t>之后稳定</a:t>
            </a:r>
          </a:p>
          <a:p>
            <a:r>
              <a:rPr lang="zh-CN" altLang="en-US" dirty="0" smtClean="0"/>
              <a:t>图</a:t>
            </a:r>
            <a:r>
              <a:rPr lang="en-US" altLang="zh-CN" dirty="0" smtClean="0"/>
              <a:t>10e</a:t>
            </a:r>
            <a:r>
              <a:rPr lang="zh-CN" altLang="en-US" dirty="0" smtClean="0"/>
              <a:t>，当工作器的数量超过</a:t>
            </a:r>
            <a:r>
              <a:rPr lang="en-US" altLang="zh-CN" dirty="0" smtClean="0"/>
              <a:t>24</a:t>
            </a:r>
            <a:r>
              <a:rPr lang="zh-CN" altLang="en-US" dirty="0" smtClean="0"/>
              <a:t>时，</a:t>
            </a:r>
            <a:r>
              <a:rPr lang="en-US" altLang="zh-CN" dirty="0" smtClean="0"/>
              <a:t>Taurus</a:t>
            </a:r>
            <a:r>
              <a:rPr lang="zh-CN" altLang="en-US" dirty="0" smtClean="0"/>
              <a:t>命令日志记录的性能会下降，因为并行性被充分利用后，更多的线程只会引起更多的争用。带宽有限的数据库可以受益于</a:t>
            </a:r>
            <a:r>
              <a:rPr lang="en-US" altLang="zh-CN" dirty="0" smtClean="0"/>
              <a:t>Taurus</a:t>
            </a:r>
            <a:r>
              <a:rPr lang="zh-CN" altLang="en-US" dirty="0" smtClean="0"/>
              <a:t>支持命令日志记录。</a:t>
            </a: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24</a:t>
            </a:fld>
            <a:endParaRPr lang="zh-CN" altLang="en-US"/>
          </a:p>
        </p:txBody>
      </p:sp>
    </p:spTree>
    <p:extLst>
      <p:ext uri="{BB962C8B-B14F-4D97-AF65-F5344CB8AC3E}">
        <p14:creationId xmlns:p14="http://schemas.microsoft.com/office/powerpoint/2010/main" val="25120985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PM</a:t>
            </a:r>
            <a:r>
              <a:rPr lang="zh-CN" altLang="en-US" dirty="0" smtClean="0"/>
              <a:t>有更高的</a:t>
            </a:r>
            <a:r>
              <a:rPr lang="en-US" altLang="zh-CN" dirty="0" smtClean="0"/>
              <a:t>IO</a:t>
            </a:r>
            <a:r>
              <a:rPr lang="zh-CN" altLang="en-US" dirty="0" smtClean="0"/>
              <a:t>带宽，在</a:t>
            </a:r>
            <a:r>
              <a:rPr lang="en-US" altLang="zh-CN" dirty="0" smtClean="0"/>
              <a:t>DRAM</a:t>
            </a:r>
            <a:r>
              <a:rPr lang="zh-CN" altLang="en-US" dirty="0" smtClean="0"/>
              <a:t>上模拟</a:t>
            </a:r>
            <a:r>
              <a:rPr lang="en-US" altLang="zh-CN" dirty="0" smtClean="0"/>
              <a:t>PM</a:t>
            </a:r>
            <a:r>
              <a:rPr lang="zh-CN" altLang="en-US" dirty="0" smtClean="0"/>
              <a:t>环境，对这个文件系统的每个操作都要经过操作系统。这个开销在体系结构中也与一个真正的</a:t>
            </a:r>
            <a:r>
              <a:rPr lang="en-US" altLang="zh-CN" dirty="0" smtClean="0"/>
              <a:t>PM</a:t>
            </a:r>
            <a:r>
              <a:rPr lang="zh-CN" altLang="en-US" dirty="0" smtClean="0"/>
              <a:t>共享。图</a:t>
            </a:r>
            <a:r>
              <a:rPr lang="en-US" altLang="zh-CN" dirty="0" smtClean="0"/>
              <a:t>11</a:t>
            </a:r>
            <a:r>
              <a:rPr lang="zh-CN" altLang="en-US" dirty="0" smtClean="0"/>
              <a:t>，当带宽足够时，命令日志记录相对于数据日志记录的优势会大大降低。恢复时</a:t>
            </a:r>
            <a:r>
              <a:rPr lang="en-US" altLang="zh-CN" dirty="0" smtClean="0"/>
              <a:t>Silo-R</a:t>
            </a:r>
            <a:r>
              <a:rPr lang="zh-CN" altLang="en-US" dirty="0" smtClean="0"/>
              <a:t>的性能略优于</a:t>
            </a:r>
            <a:r>
              <a:rPr lang="en-US" altLang="zh-CN" dirty="0" smtClean="0"/>
              <a:t>Taurus</a:t>
            </a:r>
            <a:r>
              <a:rPr lang="zh-CN" altLang="en-US" dirty="0" smtClean="0"/>
              <a:t>，因为它不需要在恢复期间解析依赖关系。我们可以推断，</a:t>
            </a:r>
            <a:r>
              <a:rPr lang="en-US" altLang="zh-CN" dirty="0" smtClean="0"/>
              <a:t>Taurus</a:t>
            </a:r>
            <a:r>
              <a:rPr lang="zh-CN" altLang="en-US" dirty="0" smtClean="0"/>
              <a:t>不会产生可观察到的开销，这将使它无法使用基于</a:t>
            </a:r>
            <a:r>
              <a:rPr lang="en-US" altLang="zh-CN" dirty="0" smtClean="0"/>
              <a:t>pm</a:t>
            </a:r>
            <a:r>
              <a:rPr lang="zh-CN" altLang="en-US" dirty="0" smtClean="0"/>
              <a:t>的</a:t>
            </a:r>
            <a:r>
              <a:rPr lang="en-US" altLang="zh-CN" dirty="0" smtClean="0"/>
              <a:t>DBMS</a:t>
            </a:r>
            <a:r>
              <a:rPr lang="zh-CN" altLang="en-US" dirty="0" smtClean="0"/>
              <a:t>。</a:t>
            </a: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25</a:t>
            </a:fld>
            <a:endParaRPr lang="zh-CN" altLang="en-US"/>
          </a:p>
        </p:txBody>
      </p:sp>
    </p:spTree>
    <p:extLst>
      <p:ext uri="{BB962C8B-B14F-4D97-AF65-F5344CB8AC3E}">
        <p14:creationId xmlns:p14="http://schemas.microsoft.com/office/powerpoint/2010/main" val="27303127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为了演示</a:t>
            </a:r>
            <a:r>
              <a:rPr lang="en-US" altLang="zh-CN" sz="1200" b="0" i="0" kern="1200" dirty="0" smtClean="0">
                <a:solidFill>
                  <a:schemeClr val="tx1"/>
                </a:solidFill>
                <a:effectLst/>
                <a:latin typeface="+mn-lt"/>
                <a:ea typeface="+mn-ea"/>
                <a:cs typeface="+mn-cs"/>
              </a:rPr>
              <a:t>Taurus</a:t>
            </a:r>
            <a:r>
              <a:rPr lang="zh-CN" altLang="en-US" sz="1200" b="0" i="0" kern="1200" dirty="0" smtClean="0">
                <a:solidFill>
                  <a:schemeClr val="tx1"/>
                </a:solidFill>
                <a:effectLst/>
                <a:latin typeface="+mn-lt"/>
                <a:ea typeface="+mn-ea"/>
                <a:cs typeface="+mn-cs"/>
              </a:rPr>
              <a:t>的普遍性并在一个更现实的</a:t>
            </a:r>
            <a:r>
              <a:rPr lang="en-US" altLang="zh-CN" sz="1200" b="0" i="0" kern="1200" dirty="0" smtClean="0">
                <a:solidFill>
                  <a:schemeClr val="tx1"/>
                </a:solidFill>
                <a:effectLst/>
                <a:latin typeface="+mn-lt"/>
                <a:ea typeface="+mn-ea"/>
                <a:cs typeface="+mn-cs"/>
              </a:rPr>
              <a:t>DBMS OLTP</a:t>
            </a:r>
            <a:r>
              <a:rPr lang="zh-CN" altLang="en-US" sz="1200" b="0" i="0" kern="1200" dirty="0" smtClean="0">
                <a:solidFill>
                  <a:schemeClr val="tx1"/>
                </a:solidFill>
                <a:effectLst/>
                <a:latin typeface="+mn-lt"/>
                <a:ea typeface="+mn-ea"/>
                <a:cs typeface="+mn-cs"/>
              </a:rPr>
              <a:t>工作负载中评估</a:t>
            </a:r>
            <a:r>
              <a:rPr lang="en-US" altLang="zh-CN" sz="1200" b="0" i="0" kern="1200" dirty="0" smtClean="0">
                <a:solidFill>
                  <a:schemeClr val="tx1"/>
                </a:solidFill>
                <a:effectLst/>
                <a:latin typeface="+mn-lt"/>
                <a:ea typeface="+mn-ea"/>
                <a:cs typeface="+mn-cs"/>
              </a:rPr>
              <a:t>Taurus</a:t>
            </a:r>
            <a:r>
              <a:rPr lang="zh-CN" altLang="en-US" sz="1200" b="0" i="0" kern="1200" dirty="0" smtClean="0">
                <a:solidFill>
                  <a:schemeClr val="tx1"/>
                </a:solidFill>
                <a:effectLst/>
                <a:latin typeface="+mn-lt"/>
                <a:ea typeface="+mn-ea"/>
                <a:cs typeface="+mn-cs"/>
              </a:rPr>
              <a:t>，我们添加了对范围扫描、行插入和行删除的支持</a:t>
            </a:r>
            <a:endParaRPr lang="en-US" altLang="zh-CN"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图</a:t>
            </a:r>
            <a:r>
              <a:rPr lang="en-US" altLang="zh-CN" dirty="0" smtClean="0"/>
              <a:t>16</a:t>
            </a:r>
            <a:r>
              <a:rPr lang="zh-CN" altLang="en-US" dirty="0" smtClean="0"/>
              <a:t>，我们观察到，从</a:t>
            </a:r>
            <a:r>
              <a:rPr lang="en-US" altLang="zh-CN" dirty="0" smtClean="0"/>
              <a:t>32</a:t>
            </a:r>
            <a:r>
              <a:rPr lang="zh-CN" altLang="en-US" dirty="0" smtClean="0"/>
              <a:t>个线程开始，日志记录算法受到工作负载并行性的限制，因为没有日志记录基线的水平与此类似。与没有日志记录基线相比，</a:t>
            </a:r>
            <a:r>
              <a:rPr lang="en-US" altLang="zh-CN" dirty="0" smtClean="0"/>
              <a:t>Taurus</a:t>
            </a:r>
            <a:r>
              <a:rPr lang="zh-CN" altLang="en-US" dirty="0" smtClean="0"/>
              <a:t>带来的开销是很大的 </a:t>
            </a:r>
            <a:r>
              <a:rPr lang="en-US" altLang="zh-CN" dirty="0" smtClean="0"/>
              <a:t>11.7%</a:t>
            </a:r>
            <a:r>
              <a:rPr lang="zh-CN" altLang="en-US" dirty="0" smtClean="0"/>
              <a:t>。在恢复过程中，串行算法再次受到并行性损失的限制。 </a:t>
            </a:r>
            <a:r>
              <a:rPr lang="en-US" altLang="zh-CN" dirty="0" smtClean="0"/>
              <a:t>Taurus command logging</a:t>
            </a:r>
            <a:r>
              <a:rPr lang="zh-CN" altLang="en-US" dirty="0" smtClean="0"/>
              <a:t>更好。</a:t>
            </a:r>
          </a:p>
          <a:p>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图</a:t>
            </a:r>
            <a:r>
              <a:rPr lang="en-US" altLang="zh-CN" dirty="0" smtClean="0"/>
              <a:t>12</a:t>
            </a:r>
            <a:r>
              <a:rPr lang="zh-CN" altLang="en-US" dirty="0" smtClean="0"/>
              <a:t>显示了所有</a:t>
            </a:r>
            <a:r>
              <a:rPr lang="en-US" altLang="zh-CN" dirty="0" smtClean="0"/>
              <a:t>5</a:t>
            </a:r>
            <a:r>
              <a:rPr lang="zh-CN" altLang="en-US" dirty="0" smtClean="0"/>
              <a:t>个</a:t>
            </a:r>
            <a:r>
              <a:rPr lang="en-US" altLang="zh-CN" dirty="0" smtClean="0"/>
              <a:t>TPC-C</a:t>
            </a:r>
            <a:r>
              <a:rPr lang="zh-CN" altLang="en-US" dirty="0" smtClean="0"/>
              <a:t>事务的时间分解占比。尽管</a:t>
            </a:r>
            <a:r>
              <a:rPr lang="en-US" altLang="zh-CN" dirty="0" smtClean="0"/>
              <a:t>Stock-Level</a:t>
            </a:r>
            <a:r>
              <a:rPr lang="zh-CN" altLang="en-US" dirty="0" smtClean="0"/>
              <a:t>事务是只读的，但它们占总运行时间的很大一部分。这个比例随着线程数的增加而增加，因为 库存级事务执行大量的读</a:t>
            </a:r>
            <a:r>
              <a:rPr lang="zh-CN" altLang="en-US" dirty="0" smtClean="0"/>
              <a:t>操作</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26</a:t>
            </a:fld>
            <a:endParaRPr lang="zh-CN" altLang="en-US"/>
          </a:p>
        </p:txBody>
      </p:sp>
    </p:spTree>
    <p:extLst>
      <p:ext uri="{BB962C8B-B14F-4D97-AF65-F5344CB8AC3E}">
        <p14:creationId xmlns:p14="http://schemas.microsoft.com/office/powerpoint/2010/main" val="35620257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展示了即使在各种因素发生变化的情况下，</a:t>
            </a:r>
            <a:r>
              <a:rPr lang="en-US" altLang="zh-CN" sz="1200" b="0" i="0" kern="1200" dirty="0" smtClean="0">
                <a:solidFill>
                  <a:schemeClr val="tx1"/>
                </a:solidFill>
                <a:effectLst/>
                <a:latin typeface="+mn-lt"/>
                <a:ea typeface="+mn-ea"/>
                <a:cs typeface="+mn-cs"/>
              </a:rPr>
              <a:t>Taurus</a:t>
            </a:r>
            <a:r>
              <a:rPr lang="zh-CN" altLang="en-US" sz="1200" b="0" i="0" kern="1200" dirty="0" smtClean="0">
                <a:solidFill>
                  <a:schemeClr val="tx1"/>
                </a:solidFill>
                <a:effectLst/>
                <a:latin typeface="+mn-lt"/>
                <a:ea typeface="+mn-ea"/>
                <a:cs typeface="+mn-cs"/>
              </a:rPr>
              <a:t>也能提供相对较好的性能。</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参数值越高对应的竞争越激烈</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Taurus</a:t>
            </a:r>
            <a:r>
              <a:rPr lang="zh-CN" altLang="en-US" sz="1200" b="0" i="0" kern="1200" dirty="0" smtClean="0">
                <a:solidFill>
                  <a:schemeClr val="tx1"/>
                </a:solidFill>
                <a:effectLst/>
                <a:latin typeface="+mn-lt"/>
                <a:ea typeface="+mn-ea"/>
                <a:cs typeface="+mn-cs"/>
              </a:rPr>
              <a:t>和</a:t>
            </a:r>
            <a:r>
              <a:rPr lang="en-US" altLang="zh-CN" sz="1200" b="0" i="0" kern="1200" dirty="0" smtClean="0">
                <a:solidFill>
                  <a:schemeClr val="tx1"/>
                </a:solidFill>
                <a:effectLst/>
                <a:latin typeface="+mn-lt"/>
                <a:ea typeface="+mn-ea"/>
                <a:cs typeface="+mn-cs"/>
              </a:rPr>
              <a:t>No Logging</a:t>
            </a:r>
            <a:r>
              <a:rPr lang="zh-CN" altLang="en-US" sz="1200" b="0" i="0" kern="1200" dirty="0" smtClean="0">
                <a:solidFill>
                  <a:schemeClr val="tx1"/>
                </a:solidFill>
                <a:effectLst/>
                <a:latin typeface="+mn-lt"/>
                <a:ea typeface="+mn-ea"/>
                <a:cs typeface="+mn-cs"/>
              </a:rPr>
              <a:t>之间的差距对数据争用是不敏感的。</a:t>
            </a:r>
            <a:r>
              <a:rPr lang="zh-CN" altLang="en-US" sz="1200" b="1" i="0" kern="1200" dirty="0" smtClean="0">
                <a:solidFill>
                  <a:schemeClr val="tx1"/>
                </a:solidFill>
                <a:effectLst/>
                <a:latin typeface="+mn-lt"/>
                <a:ea typeface="+mn-ea"/>
                <a:cs typeface="+mn-cs"/>
              </a:rPr>
              <a:t>当参数值大于</a:t>
            </a:r>
            <a:r>
              <a:rPr lang="en-US" altLang="zh-CN" sz="1200" b="1" i="0" kern="1200" dirty="0" smtClean="0">
                <a:solidFill>
                  <a:schemeClr val="tx1"/>
                </a:solidFill>
                <a:effectLst/>
                <a:latin typeface="+mn-lt"/>
                <a:ea typeface="+mn-ea"/>
                <a:cs typeface="+mn-cs"/>
              </a:rPr>
              <a:t>1</a:t>
            </a:r>
            <a:r>
              <a:rPr lang="zh-CN" altLang="en-US" sz="1200" b="1" i="0" kern="1200" dirty="0" smtClean="0">
                <a:solidFill>
                  <a:schemeClr val="tx1"/>
                </a:solidFill>
                <a:effectLst/>
                <a:latin typeface="+mn-lt"/>
                <a:ea typeface="+mn-ea"/>
                <a:cs typeface="+mn-cs"/>
              </a:rPr>
              <a:t>时，所有日志记录方案的性能都会下降，因为工作负载中的并行性降低了</a:t>
            </a:r>
            <a:r>
              <a:rPr lang="zh-CN" altLang="en-US" sz="1200" b="0" i="0" kern="1200" dirty="0" smtClean="0">
                <a:solidFill>
                  <a:schemeClr val="tx1"/>
                </a:solidFill>
                <a:effectLst/>
                <a:latin typeface="+mn-lt"/>
                <a:ea typeface="+mn-ea"/>
                <a:cs typeface="+mn-cs"/>
              </a:rPr>
              <a:t>。</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在恢复上，参数值修改引起的变化，表明了串行算法和</a:t>
            </a:r>
            <a:r>
              <a:rPr lang="en-US" altLang="zh-CN" sz="1200" b="0" i="0" kern="1200" dirty="0" smtClean="0">
                <a:solidFill>
                  <a:schemeClr val="tx1"/>
                </a:solidFill>
                <a:effectLst/>
                <a:latin typeface="+mn-lt"/>
                <a:ea typeface="+mn-ea"/>
                <a:cs typeface="+mn-cs"/>
              </a:rPr>
              <a:t>Taurus</a:t>
            </a:r>
            <a:r>
              <a:rPr lang="zh-CN" altLang="en-US" sz="1200" b="0" i="0" kern="1200" dirty="0" smtClean="0">
                <a:solidFill>
                  <a:schemeClr val="tx1"/>
                </a:solidFill>
                <a:effectLst/>
                <a:latin typeface="+mn-lt"/>
                <a:ea typeface="+mn-ea"/>
                <a:cs typeface="+mn-cs"/>
              </a:rPr>
              <a:t>算法的不同趋势</a:t>
            </a:r>
            <a:endParaRPr lang="en-US" altLang="zh-CN" sz="1200" b="0" i="0" kern="1200" dirty="0" smtClean="0">
              <a:solidFill>
                <a:schemeClr val="tx1"/>
              </a:solidFill>
              <a:effectLst/>
              <a:latin typeface="+mn-lt"/>
              <a:ea typeface="+mn-ea"/>
              <a:cs typeface="+mn-cs"/>
            </a:endParaRPr>
          </a:p>
          <a:p>
            <a:r>
              <a:rPr lang="zh-CN" altLang="en-US" sz="1200" b="1" i="0" kern="1200" dirty="0" smtClean="0">
                <a:solidFill>
                  <a:schemeClr val="tx1"/>
                </a:solidFill>
                <a:effectLst/>
                <a:latin typeface="+mn-lt"/>
                <a:ea typeface="+mn-ea"/>
                <a:cs typeface="+mn-cs"/>
              </a:rPr>
              <a:t>对于</a:t>
            </a:r>
            <a:r>
              <a:rPr lang="en-US" altLang="zh-CN" sz="1200" b="1" i="0" kern="1200" dirty="0" smtClean="0">
                <a:solidFill>
                  <a:schemeClr val="tx1"/>
                </a:solidFill>
                <a:effectLst/>
                <a:latin typeface="+mn-lt"/>
                <a:ea typeface="+mn-ea"/>
                <a:cs typeface="+mn-cs"/>
              </a:rPr>
              <a:t>Taurus</a:t>
            </a:r>
            <a:r>
              <a:rPr lang="zh-CN" altLang="en-US" sz="1200" b="1" i="0" kern="1200" dirty="0" smtClean="0">
                <a:solidFill>
                  <a:schemeClr val="tx1"/>
                </a:solidFill>
                <a:effectLst/>
                <a:latin typeface="+mn-lt"/>
                <a:ea typeface="+mn-ea"/>
                <a:cs typeface="+mn-cs"/>
              </a:rPr>
              <a:t>来说，当𝜄超过</a:t>
            </a:r>
            <a:r>
              <a:rPr lang="en-US" altLang="zh-CN" sz="1200" b="1" i="0" kern="1200" dirty="0" smtClean="0">
                <a:solidFill>
                  <a:schemeClr val="tx1"/>
                </a:solidFill>
                <a:effectLst/>
                <a:latin typeface="+mn-lt"/>
                <a:ea typeface="+mn-ea"/>
                <a:cs typeface="+mn-cs"/>
              </a:rPr>
              <a:t>0.8</a:t>
            </a:r>
            <a:r>
              <a:rPr lang="zh-CN" altLang="en-US" sz="1200" b="1" i="0" kern="1200" dirty="0" smtClean="0">
                <a:solidFill>
                  <a:schemeClr val="tx1"/>
                </a:solidFill>
                <a:effectLst/>
                <a:latin typeface="+mn-lt"/>
                <a:ea typeface="+mn-ea"/>
                <a:cs typeface="+mn-cs"/>
              </a:rPr>
              <a:t>时，性能会下降，这是因为跨日志的依赖问题</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章节</a:t>
            </a:r>
            <a:r>
              <a:rPr lang="en-US" altLang="zh-CN" sz="1200" b="0" i="0" kern="1200" dirty="0" smtClean="0">
                <a:solidFill>
                  <a:schemeClr val="tx1"/>
                </a:solidFill>
                <a:effectLst/>
                <a:latin typeface="+mn-lt"/>
                <a:ea typeface="+mn-ea"/>
                <a:cs typeface="+mn-cs"/>
              </a:rPr>
              <a:t>3.5):</a:t>
            </a:r>
            <a:r>
              <a:rPr lang="zh-CN" altLang="en-US" sz="1200" b="0" i="0" kern="1200" dirty="0" smtClean="0">
                <a:solidFill>
                  <a:schemeClr val="tx1"/>
                </a:solidFill>
                <a:effectLst/>
                <a:latin typeface="+mn-lt"/>
                <a:ea typeface="+mn-ea"/>
                <a:cs typeface="+mn-cs"/>
              </a:rPr>
              <a:t>跨不同日志的事务之间的依赖会导致额外的性能竞争。相比之下，</a:t>
            </a:r>
            <a:r>
              <a:rPr lang="zh-CN" altLang="en-US" sz="1200" b="1" i="0" kern="1200" dirty="0" smtClean="0">
                <a:solidFill>
                  <a:schemeClr val="tx1"/>
                </a:solidFill>
                <a:effectLst/>
                <a:latin typeface="+mn-lt"/>
                <a:ea typeface="+mn-ea"/>
                <a:cs typeface="+mn-cs"/>
              </a:rPr>
              <a:t>串行算法在低竞争时吞吐量较低，但它们的吞吐量随着𝜄的增加而增加</a:t>
            </a:r>
            <a:r>
              <a:rPr lang="zh-CN" altLang="en-US" sz="1200" b="0" i="0" kern="1200" dirty="0" smtClean="0">
                <a:solidFill>
                  <a:schemeClr val="tx1"/>
                </a:solidFill>
                <a:effectLst/>
                <a:latin typeface="+mn-lt"/>
                <a:ea typeface="+mn-ea"/>
                <a:cs typeface="+mn-cs"/>
              </a:rPr>
              <a:t>。</a:t>
            </a:r>
            <a:r>
              <a:rPr lang="zh-CN" altLang="en-US" sz="1200" b="1" i="0" kern="1200" dirty="0" smtClean="0">
                <a:solidFill>
                  <a:schemeClr val="tx1"/>
                </a:solidFill>
                <a:effectLst/>
                <a:latin typeface="+mn-lt"/>
                <a:ea typeface="+mn-ea"/>
                <a:cs typeface="+mn-cs"/>
              </a:rPr>
              <a:t>这是因为更高的数据倾斜使工作集适合于片上缓存，从而导致更高的缓存命中率，从而获得更好的性能</a:t>
            </a:r>
            <a:r>
              <a:rPr lang="zh-CN" altLang="en-US" sz="1200" b="0" i="0" kern="1200" dirty="0" smtClean="0">
                <a:solidFill>
                  <a:schemeClr val="tx1"/>
                </a:solidFill>
                <a:effectLst/>
                <a:latin typeface="+mn-lt"/>
                <a:ea typeface="+mn-ea"/>
                <a:cs typeface="+mn-cs"/>
              </a:rPr>
              <a:t>。</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由于恢复是按顺序进行的，争用不会引入数据争用，因此它不会损害串行基线的性能。当争用级别很高</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即𝜄</a:t>
            </a:r>
            <a:r>
              <a:rPr lang="en-US" altLang="zh-CN" sz="1200" b="0" i="0" kern="1200" dirty="0" smtClean="0">
                <a:solidFill>
                  <a:schemeClr val="tx1"/>
                </a:solidFill>
                <a:effectLst/>
                <a:latin typeface="+mn-lt"/>
                <a:ea typeface="+mn-ea"/>
                <a:cs typeface="+mn-cs"/>
              </a:rPr>
              <a:t>&gt; 1)</a:t>
            </a:r>
            <a:r>
              <a:rPr lang="zh-CN" altLang="en-US" sz="1200" b="0" i="0" kern="1200" dirty="0" smtClean="0">
                <a:solidFill>
                  <a:schemeClr val="tx1"/>
                </a:solidFill>
                <a:effectLst/>
                <a:latin typeface="+mn-lt"/>
                <a:ea typeface="+mn-ea"/>
                <a:cs typeface="+mn-cs"/>
              </a:rPr>
              <a:t>时，我们运行带有串行恢复的</a:t>
            </a:r>
            <a:r>
              <a:rPr lang="en-US" altLang="zh-CN" sz="1200" b="0" i="0" kern="1200" dirty="0" smtClean="0">
                <a:solidFill>
                  <a:schemeClr val="tx1"/>
                </a:solidFill>
                <a:effectLst/>
                <a:latin typeface="+mn-lt"/>
                <a:ea typeface="+mn-ea"/>
                <a:cs typeface="+mn-cs"/>
              </a:rPr>
              <a:t>Taurus</a:t>
            </a:r>
            <a:r>
              <a:rPr lang="zh-CN" altLang="en-US" sz="1200" b="0" i="0" kern="1200" dirty="0" smtClean="0">
                <a:solidFill>
                  <a:schemeClr val="tx1"/>
                </a:solidFill>
                <a:effectLst/>
                <a:latin typeface="+mn-lt"/>
                <a:ea typeface="+mn-ea"/>
                <a:cs typeface="+mn-cs"/>
              </a:rPr>
              <a:t>，以避免依赖事务之间的高延迟。</a:t>
            </a:r>
          </a:p>
          <a:p>
            <a:r>
              <a:rPr lang="zh-CN" altLang="en-US" sz="1200" b="0" i="0" kern="1200" dirty="0" smtClean="0">
                <a:solidFill>
                  <a:schemeClr val="tx1"/>
                </a:solidFill>
                <a:effectLst/>
                <a:latin typeface="+mn-lt"/>
                <a:ea typeface="+mn-ea"/>
                <a:cs typeface="+mn-cs"/>
              </a:rPr>
              <a:t>如图</a:t>
            </a:r>
            <a:r>
              <a:rPr lang="en-US" altLang="zh-CN" sz="1200" b="0" i="0" kern="1200" dirty="0" smtClean="0">
                <a:solidFill>
                  <a:schemeClr val="tx1"/>
                </a:solidFill>
                <a:effectLst/>
                <a:latin typeface="+mn-lt"/>
                <a:ea typeface="+mn-ea"/>
                <a:cs typeface="+mn-cs"/>
              </a:rPr>
              <a:t>13b</a:t>
            </a:r>
            <a:r>
              <a:rPr lang="zh-CN" altLang="en-US" sz="1200" b="0" i="0" kern="1200" dirty="0" smtClean="0">
                <a:solidFill>
                  <a:schemeClr val="tx1"/>
                </a:solidFill>
                <a:effectLst/>
                <a:latin typeface="+mn-lt"/>
                <a:ea typeface="+mn-ea"/>
                <a:cs typeface="+mn-cs"/>
              </a:rPr>
              <a:t>所示，这种配置可以使</a:t>
            </a:r>
            <a:r>
              <a:rPr lang="en-US" altLang="zh-CN" sz="1200" b="0" i="0" kern="1200" dirty="0" smtClean="0">
                <a:solidFill>
                  <a:schemeClr val="tx1"/>
                </a:solidFill>
                <a:effectLst/>
                <a:latin typeface="+mn-lt"/>
                <a:ea typeface="+mn-ea"/>
                <a:cs typeface="+mn-cs"/>
              </a:rPr>
              <a:t>Taurus</a:t>
            </a:r>
            <a:r>
              <a:rPr lang="zh-CN" altLang="en-US" sz="1200" b="0" i="0" kern="1200" dirty="0" smtClean="0">
                <a:solidFill>
                  <a:schemeClr val="tx1"/>
                </a:solidFill>
                <a:effectLst/>
                <a:latin typeface="+mn-lt"/>
                <a:ea typeface="+mn-ea"/>
                <a:cs typeface="+mn-cs"/>
              </a:rPr>
              <a:t>在高竞争下获得良好的性能。</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27</a:t>
            </a:fld>
            <a:endParaRPr lang="zh-CN" altLang="en-US"/>
          </a:p>
        </p:txBody>
      </p:sp>
    </p:spTree>
    <p:extLst>
      <p:ext uri="{BB962C8B-B14F-4D97-AF65-F5344CB8AC3E}">
        <p14:creationId xmlns:p14="http://schemas.microsoft.com/office/powerpoint/2010/main" val="5654676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我们可以观察到，当每个事务访问的元组数量从</a:t>
            </a:r>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增加到</a:t>
            </a:r>
            <a:r>
              <a:rPr lang="en-US" altLang="zh-CN" sz="1200" b="0" i="0" kern="1200" dirty="0" smtClean="0">
                <a:solidFill>
                  <a:schemeClr val="tx1"/>
                </a:solidFill>
                <a:effectLst/>
                <a:latin typeface="+mn-lt"/>
                <a:ea typeface="+mn-ea"/>
                <a:cs typeface="+mn-cs"/>
              </a:rPr>
              <a:t>200</a:t>
            </a:r>
            <a:r>
              <a:rPr lang="zh-CN" altLang="en-US" sz="1200" b="0" i="0" kern="1200" dirty="0" smtClean="0">
                <a:solidFill>
                  <a:schemeClr val="tx1"/>
                </a:solidFill>
                <a:effectLst/>
                <a:latin typeface="+mn-lt"/>
                <a:ea typeface="+mn-ea"/>
                <a:cs typeface="+mn-cs"/>
              </a:rPr>
              <a:t>时，</a:t>
            </a:r>
            <a:r>
              <a:rPr lang="en-US" altLang="zh-CN" sz="1200" b="0" i="0" kern="1200" dirty="0" smtClean="0">
                <a:solidFill>
                  <a:schemeClr val="tx1"/>
                </a:solidFill>
                <a:effectLst/>
                <a:latin typeface="+mn-lt"/>
                <a:ea typeface="+mn-ea"/>
                <a:cs typeface="+mn-cs"/>
              </a:rPr>
              <a:t>LV</a:t>
            </a:r>
            <a:r>
              <a:rPr lang="zh-CN" altLang="en-US" sz="1200" b="0" i="0" kern="1200" dirty="0" smtClean="0">
                <a:solidFill>
                  <a:schemeClr val="tx1"/>
                </a:solidFill>
                <a:effectLst/>
                <a:latin typeface="+mn-lt"/>
                <a:ea typeface="+mn-ea"/>
                <a:cs typeface="+mn-cs"/>
              </a:rPr>
              <a:t>更新开销保持在</a:t>
            </a:r>
            <a:r>
              <a:rPr lang="en-US" altLang="zh-CN" sz="1200" b="0" i="0" kern="1200" dirty="0" smtClean="0">
                <a:solidFill>
                  <a:schemeClr val="tx1"/>
                </a:solidFill>
                <a:effectLst/>
                <a:latin typeface="+mn-lt"/>
                <a:ea typeface="+mn-ea"/>
                <a:cs typeface="+mn-cs"/>
              </a:rPr>
              <a:t>0.6%</a:t>
            </a:r>
            <a:r>
              <a:rPr lang="zh-CN" altLang="en-US" sz="1200" b="0" i="0" kern="1200" dirty="0" smtClean="0">
                <a:solidFill>
                  <a:schemeClr val="tx1"/>
                </a:solidFill>
                <a:effectLst/>
                <a:latin typeface="+mn-lt"/>
                <a:ea typeface="+mn-ea"/>
                <a:cs typeface="+mn-cs"/>
              </a:rPr>
              <a:t>，而</a:t>
            </a:r>
            <a:r>
              <a:rPr lang="en-US" altLang="zh-CN" sz="1200" b="0" i="0" kern="1200" dirty="0" smtClean="0">
                <a:solidFill>
                  <a:schemeClr val="tx1"/>
                </a:solidFill>
                <a:effectLst/>
                <a:latin typeface="+mn-lt"/>
                <a:ea typeface="+mn-ea"/>
                <a:cs typeface="+mn-cs"/>
              </a:rPr>
              <a:t>2PL</a:t>
            </a:r>
            <a:r>
              <a:rPr lang="zh-CN" altLang="en-US" sz="1200" b="0" i="0" kern="1200" dirty="0" smtClean="0">
                <a:solidFill>
                  <a:schemeClr val="tx1"/>
                </a:solidFill>
                <a:effectLst/>
                <a:latin typeface="+mn-lt"/>
                <a:ea typeface="+mn-ea"/>
                <a:cs typeface="+mn-cs"/>
              </a:rPr>
              <a:t>实现的元组跟踪开销从</a:t>
            </a:r>
            <a:r>
              <a:rPr lang="en-US" altLang="zh-CN" sz="1200" b="0" i="0" kern="1200" dirty="0" smtClean="0">
                <a:solidFill>
                  <a:schemeClr val="tx1"/>
                </a:solidFill>
                <a:effectLst/>
                <a:latin typeface="+mn-lt"/>
                <a:ea typeface="+mn-ea"/>
                <a:cs typeface="+mn-cs"/>
              </a:rPr>
              <a:t>10.7%</a:t>
            </a:r>
            <a:r>
              <a:rPr lang="zh-CN" altLang="en-US" sz="1200" b="0" i="0" kern="1200" dirty="0" smtClean="0">
                <a:solidFill>
                  <a:schemeClr val="tx1"/>
                </a:solidFill>
                <a:effectLst/>
                <a:latin typeface="+mn-lt"/>
                <a:ea typeface="+mn-ea"/>
                <a:cs typeface="+mn-cs"/>
              </a:rPr>
              <a:t>增加到</a:t>
            </a:r>
            <a:r>
              <a:rPr lang="en-US" altLang="zh-CN" sz="1200" b="0" i="0" kern="1200" dirty="0" smtClean="0">
                <a:solidFill>
                  <a:schemeClr val="tx1"/>
                </a:solidFill>
                <a:effectLst/>
                <a:latin typeface="+mn-lt"/>
                <a:ea typeface="+mn-ea"/>
                <a:cs typeface="+mn-cs"/>
              </a:rPr>
              <a:t>72.8%</a:t>
            </a:r>
            <a:r>
              <a:rPr lang="zh-CN" altLang="en-US" sz="1200" b="0" i="0" kern="1200" dirty="0" smtClean="0">
                <a:solidFill>
                  <a:schemeClr val="tx1"/>
                </a:solidFill>
                <a:effectLst/>
                <a:latin typeface="+mn-lt"/>
                <a:ea typeface="+mn-ea"/>
                <a:cs typeface="+mn-cs"/>
              </a:rPr>
              <a:t>。通过使用</a:t>
            </a:r>
            <a:r>
              <a:rPr lang="en-US" altLang="zh-CN" sz="1200" b="0" i="0" kern="1200" dirty="0" smtClean="0">
                <a:solidFill>
                  <a:schemeClr val="tx1"/>
                </a:solidFill>
                <a:effectLst/>
                <a:latin typeface="+mn-lt"/>
                <a:ea typeface="+mn-ea"/>
                <a:cs typeface="+mn-cs"/>
              </a:rPr>
              <a:t>NO_WAIT</a:t>
            </a:r>
            <a:r>
              <a:rPr lang="zh-CN" altLang="en-US" sz="1200" b="0" i="0" kern="1200" dirty="0" smtClean="0">
                <a:solidFill>
                  <a:schemeClr val="tx1"/>
                </a:solidFill>
                <a:effectLst/>
                <a:latin typeface="+mn-lt"/>
                <a:ea typeface="+mn-ea"/>
                <a:cs typeface="+mn-cs"/>
              </a:rPr>
              <a:t>策略</a:t>
            </a:r>
            <a:r>
              <a:rPr lang="en-US" altLang="zh-CN" sz="1200" b="0" i="0" kern="1200" dirty="0" smtClean="0">
                <a:solidFill>
                  <a:schemeClr val="tx1"/>
                </a:solidFill>
                <a:effectLst/>
                <a:latin typeface="+mn-lt"/>
                <a:ea typeface="+mn-ea"/>
                <a:cs typeface="+mn-cs"/>
              </a:rPr>
              <a:t>[42]</a:t>
            </a:r>
            <a:r>
              <a:rPr lang="zh-CN" altLang="en-US" sz="1200" b="0" i="0" kern="1200" dirty="0" smtClean="0">
                <a:solidFill>
                  <a:schemeClr val="tx1"/>
                </a:solidFill>
                <a:effectLst/>
                <a:latin typeface="+mn-lt"/>
                <a:ea typeface="+mn-ea"/>
                <a:cs typeface="+mn-cs"/>
              </a:rPr>
              <a:t>来防止死锁，终止速率会随着访问元组的数量迅速增长。在每个事务</a:t>
            </a:r>
            <a:r>
              <a:rPr lang="en-US" altLang="zh-CN" sz="1200" b="0" i="0" kern="1200" dirty="0" smtClean="0">
                <a:solidFill>
                  <a:schemeClr val="tx1"/>
                </a:solidFill>
                <a:effectLst/>
                <a:latin typeface="+mn-lt"/>
                <a:ea typeface="+mn-ea"/>
                <a:cs typeface="+mn-cs"/>
              </a:rPr>
              <a:t>2000</a:t>
            </a:r>
            <a:r>
              <a:rPr lang="zh-CN" altLang="en-US" sz="1200" b="0" i="0" kern="1200" dirty="0" smtClean="0">
                <a:solidFill>
                  <a:schemeClr val="tx1"/>
                </a:solidFill>
                <a:effectLst/>
                <a:latin typeface="+mn-lt"/>
                <a:ea typeface="+mn-ea"/>
                <a:cs typeface="+mn-cs"/>
              </a:rPr>
              <a:t>元组时，中止率很高，导致开销分布发生很大变化，因为开销的增长方式不同。一些开销，如写入日志缓冲区只发生在事务完成之后，一些开销，如元组跟踪与被访问的</a:t>
            </a:r>
            <a:r>
              <a:rPr lang="en-US" altLang="zh-CN" sz="1200" b="0" i="0" kern="1200" dirty="0" smtClean="0">
                <a:solidFill>
                  <a:schemeClr val="tx1"/>
                </a:solidFill>
                <a:effectLst/>
                <a:latin typeface="+mn-lt"/>
                <a:ea typeface="+mn-ea"/>
                <a:cs typeface="+mn-cs"/>
              </a:rPr>
              <a:t>tuple</a:t>
            </a:r>
            <a:r>
              <a:rPr lang="zh-CN" altLang="en-US" sz="1200" b="0" i="0" kern="1200" dirty="0" smtClean="0">
                <a:solidFill>
                  <a:schemeClr val="tx1"/>
                </a:solidFill>
                <a:effectLst/>
                <a:latin typeface="+mn-lt"/>
                <a:ea typeface="+mn-ea"/>
                <a:cs typeface="+mn-cs"/>
              </a:rPr>
              <a:t>的数量呈线性关系，还有一些开销，如获取锁对日益增长的争用更加敏感。在每个事务</a:t>
            </a:r>
            <a:r>
              <a:rPr lang="en-US" altLang="zh-CN" sz="1200" b="0" i="0" kern="1200" dirty="0" smtClean="0">
                <a:solidFill>
                  <a:schemeClr val="tx1"/>
                </a:solidFill>
                <a:effectLst/>
                <a:latin typeface="+mn-lt"/>
                <a:ea typeface="+mn-ea"/>
                <a:cs typeface="+mn-cs"/>
              </a:rPr>
              <a:t>2000</a:t>
            </a:r>
            <a:r>
              <a:rPr lang="zh-CN" altLang="en-US" sz="1200" b="0" i="0" kern="1200" dirty="0" smtClean="0">
                <a:solidFill>
                  <a:schemeClr val="tx1"/>
                </a:solidFill>
                <a:effectLst/>
                <a:latin typeface="+mn-lt"/>
                <a:ea typeface="+mn-ea"/>
                <a:cs typeface="+mn-cs"/>
              </a:rPr>
              <a:t>元组的情况下，</a:t>
            </a:r>
            <a:r>
              <a:rPr lang="en-US" altLang="zh-CN" sz="1200" b="0" i="0" kern="1200" dirty="0" smtClean="0">
                <a:solidFill>
                  <a:schemeClr val="tx1"/>
                </a:solidFill>
                <a:effectLst/>
                <a:latin typeface="+mn-lt"/>
                <a:ea typeface="+mn-ea"/>
                <a:cs typeface="+mn-cs"/>
              </a:rPr>
              <a:t>LV</a:t>
            </a:r>
            <a:r>
              <a:rPr lang="zh-CN" altLang="en-US" sz="1200" b="0" i="0" kern="1200" dirty="0" smtClean="0">
                <a:solidFill>
                  <a:schemeClr val="tx1"/>
                </a:solidFill>
                <a:effectLst/>
                <a:latin typeface="+mn-lt"/>
                <a:ea typeface="+mn-ea"/>
                <a:cs typeface="+mn-cs"/>
              </a:rPr>
              <a:t>更新开销约为</a:t>
            </a:r>
            <a:r>
              <a:rPr lang="en-US" altLang="zh-CN" sz="1200" b="0" i="0" kern="1200" dirty="0" smtClean="0">
                <a:solidFill>
                  <a:schemeClr val="tx1"/>
                </a:solidFill>
                <a:effectLst/>
                <a:latin typeface="+mn-lt"/>
                <a:ea typeface="+mn-ea"/>
                <a:cs typeface="+mn-cs"/>
              </a:rPr>
              <a:t>2.1%</a:t>
            </a:r>
            <a:r>
              <a:rPr lang="zh-CN" altLang="en-US" sz="1200" b="0" i="0" kern="1200" dirty="0" smtClean="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28</a:t>
            </a:fld>
            <a:endParaRPr lang="zh-CN" altLang="en-US"/>
          </a:p>
        </p:txBody>
      </p:sp>
    </p:spTree>
    <p:extLst>
      <p:ext uri="{BB962C8B-B14F-4D97-AF65-F5344CB8AC3E}">
        <p14:creationId xmlns:p14="http://schemas.microsoft.com/office/powerpoint/2010/main" val="483830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假设</a:t>
            </a:r>
            <a:r>
              <a:rPr lang="en-US" altLang="zh-CN" dirty="0" smtClean="0"/>
              <a:t>DBMS</a:t>
            </a:r>
            <a:r>
              <a:rPr lang="zh-CN" altLang="en-US" dirty="0" smtClean="0"/>
              <a:t>使用多个磁盘，每个日志文件都驻留在一个磁盘上，每个事务在提交时只写一个日志项到一个磁盘</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并行日志允许事务去写多个日志流（比如每个磁盘一个流</a:t>
            </a:r>
            <a:r>
              <a:rPr lang="zh-CN" altLang="en-US" dirty="0" smtClean="0"/>
              <a:t>），每个磁盘对应一个日志写入流，对应一个日志管理器，把不同事务分配到日志管理器里，同一个日志管理器的事务顺序执行，产生的日志按序分配</a:t>
            </a:r>
            <a:r>
              <a:rPr lang="en-US" altLang="zh-CN" dirty="0" smtClean="0"/>
              <a:t>LSN</a:t>
            </a:r>
            <a:r>
              <a:rPr lang="zh-CN" altLang="en-US" dirty="0" smtClean="0"/>
              <a:t>标签。</a:t>
            </a:r>
            <a:r>
              <a:rPr lang="zh-CN" altLang="en-US" sz="1200" b="0" i="0" kern="1200" dirty="0" smtClean="0">
                <a:solidFill>
                  <a:schemeClr val="tx1"/>
                </a:solidFill>
                <a:effectLst/>
                <a:latin typeface="+mn-lt"/>
                <a:ea typeface="+mn-ea"/>
                <a:cs typeface="+mn-cs"/>
              </a:rPr>
              <a:t>但是，串行日志记录依赖于单个日志流，它尊重事务之间的数据依赖关系，而这种多流写入的方式会破坏事务之间固有的执行顺序，是需要机制来保证的。</a:t>
            </a:r>
            <a:endParaRPr lang="zh-CN" altLang="en-US" dirty="0" smtClean="0"/>
          </a:p>
          <a:p>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extLst>
      <p:ext uri="{BB962C8B-B14F-4D97-AF65-F5344CB8AC3E}">
        <p14:creationId xmlns:p14="http://schemas.microsoft.com/office/powerpoint/2010/main" val="799652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我们看下面图片这个例子，</a:t>
            </a:r>
            <a:r>
              <a:rPr lang="en-US" altLang="zh-CN" dirty="0" smtClean="0"/>
              <a:t>T1</a:t>
            </a:r>
            <a:r>
              <a:rPr lang="zh-CN" altLang="en-US" dirty="0" smtClean="0"/>
              <a:t>和</a:t>
            </a:r>
            <a:r>
              <a:rPr lang="en-US" altLang="zh-CN" dirty="0" smtClean="0"/>
              <a:t>T2</a:t>
            </a:r>
            <a:r>
              <a:rPr lang="zh-CN" altLang="en-US" dirty="0" smtClean="0"/>
              <a:t>是两个事务，被分配到不同的日志管理器中，</a:t>
            </a:r>
            <a:r>
              <a:rPr lang="en-US" altLang="zh-CN" dirty="0" smtClean="0"/>
              <a:t>T2</a:t>
            </a:r>
            <a:r>
              <a:rPr lang="zh-CN" altLang="en-US" dirty="0" smtClean="0"/>
              <a:t>依赖于</a:t>
            </a:r>
            <a:r>
              <a:rPr lang="en-US" altLang="zh-CN" dirty="0" smtClean="0"/>
              <a:t>T1</a:t>
            </a:r>
            <a:r>
              <a:rPr lang="zh-CN" altLang="en-US" dirty="0" smtClean="0"/>
              <a:t>，但是存在一种情况，</a:t>
            </a:r>
            <a:r>
              <a:rPr lang="en-US" altLang="zh-CN" dirty="0" smtClean="0"/>
              <a:t>T2</a:t>
            </a:r>
            <a:r>
              <a:rPr lang="zh-CN" altLang="en-US" dirty="0" smtClean="0"/>
              <a:t>被持久化了，但是</a:t>
            </a:r>
            <a:r>
              <a:rPr lang="en-US" altLang="zh-CN" dirty="0" smtClean="0"/>
              <a:t>T1</a:t>
            </a:r>
            <a:r>
              <a:rPr lang="zh-CN" altLang="en-US" dirty="0" smtClean="0"/>
              <a:t>爱没有被持久化，这个时候</a:t>
            </a:r>
            <a:r>
              <a:rPr lang="en-US" altLang="zh-CN" dirty="0" smtClean="0"/>
              <a:t>T2</a:t>
            </a:r>
            <a:r>
              <a:rPr lang="zh-CN" altLang="en-US" dirty="0" smtClean="0"/>
              <a:t>不能提交，得等到它依赖的</a:t>
            </a:r>
            <a:r>
              <a:rPr lang="en-US" altLang="zh-CN" dirty="0" smtClean="0"/>
              <a:t>T1</a:t>
            </a:r>
            <a:r>
              <a:rPr lang="zh-CN" altLang="en-US" dirty="0" smtClean="0"/>
              <a:t>持久化且提交后才可提交，保证在发生</a:t>
            </a:r>
            <a:r>
              <a:rPr lang="en-US" altLang="zh-CN" dirty="0" smtClean="0"/>
              <a:t>Crash</a:t>
            </a:r>
            <a:r>
              <a:rPr lang="zh-CN" altLang="en-US" dirty="0" smtClean="0"/>
              <a:t>时，两个事务恢复时的正确性，</a:t>
            </a:r>
            <a:r>
              <a:rPr lang="en-US" altLang="zh-CN" dirty="0" smtClean="0"/>
              <a:t>T1</a:t>
            </a:r>
            <a:r>
              <a:rPr lang="zh-CN" altLang="en-US" dirty="0" smtClean="0"/>
              <a:t>先于</a:t>
            </a:r>
            <a:r>
              <a:rPr lang="en-US" altLang="zh-CN" dirty="0" smtClean="0"/>
              <a:t>T2</a:t>
            </a:r>
            <a:r>
              <a:rPr lang="zh-CN" altLang="en-US" dirty="0" smtClean="0"/>
              <a:t>恢复。</a:t>
            </a:r>
            <a:endParaRPr lang="en-US" altLang="zh-CN" dirty="0" smtClean="0"/>
          </a:p>
          <a:p>
            <a:r>
              <a:rPr lang="en-US" altLang="zh-CN" dirty="0" smtClean="0"/>
              <a:t>1</a:t>
            </a:r>
            <a:r>
              <a:rPr lang="zh-CN" altLang="en-US" dirty="0" smtClean="0"/>
              <a:t>事务的提交需要保证事务自身的</a:t>
            </a:r>
            <a:r>
              <a:rPr lang="zh-CN" altLang="en-US" dirty="0" smtClean="0"/>
              <a:t>日志被持久</a:t>
            </a:r>
            <a:r>
              <a:rPr lang="zh-CN" altLang="en-US" dirty="0" smtClean="0"/>
              <a:t>化，且它所依赖的事务都已提交，</a:t>
            </a:r>
            <a:r>
              <a:rPr lang="zh-CN" altLang="en-US" sz="1200" b="0" i="0" kern="1200" dirty="0" smtClean="0">
                <a:solidFill>
                  <a:schemeClr val="tx1"/>
                </a:solidFill>
                <a:effectLst/>
                <a:latin typeface="+mn-lt"/>
                <a:ea typeface="+mn-ea"/>
                <a:cs typeface="+mn-cs"/>
              </a:rPr>
              <a:t>在并行日志记录中，事务必须确定它所依赖的其他事务何时提交，尤其是那些把自己的日志记录存储在其他日志流上的事务。</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内存数据库中使用</a:t>
            </a:r>
            <a:r>
              <a:rPr lang="en-US" altLang="zh-CN" sz="1200" b="0" i="0" kern="1200" dirty="0" smtClean="0">
                <a:solidFill>
                  <a:schemeClr val="tx1"/>
                </a:solidFill>
                <a:effectLst/>
                <a:latin typeface="+mn-lt"/>
                <a:ea typeface="+mn-ea"/>
                <a:cs typeface="+mn-cs"/>
              </a:rPr>
              <a:t>ELT-Early </a:t>
            </a:r>
            <a:r>
              <a:rPr lang="en-US" altLang="zh-CN" sz="1200" b="0" i="0" kern="1200" dirty="0" smtClean="0">
                <a:solidFill>
                  <a:schemeClr val="tx1"/>
                </a:solidFill>
                <a:effectLst/>
                <a:latin typeface="+mn-lt"/>
                <a:ea typeface="+mn-ea"/>
                <a:cs typeface="+mn-cs"/>
              </a:rPr>
              <a:t>lock release</a:t>
            </a:r>
            <a:r>
              <a:rPr lang="zh-CN" altLang="en-US" sz="1200" b="0" i="0" kern="1200" dirty="0" smtClean="0">
                <a:solidFill>
                  <a:schemeClr val="tx1"/>
                </a:solidFill>
                <a:effectLst/>
                <a:latin typeface="+mn-lt"/>
                <a:ea typeface="+mn-ea"/>
                <a:cs typeface="+mn-cs"/>
              </a:rPr>
              <a:t>，允许事务</a:t>
            </a:r>
            <a:r>
              <a:rPr lang="en-US" altLang="zh-CN" sz="1200" b="0" i="0" kern="1200" dirty="0" smtClean="0">
                <a:solidFill>
                  <a:schemeClr val="tx1"/>
                </a:solidFill>
                <a:effectLst/>
                <a:latin typeface="+mn-lt"/>
                <a:ea typeface="+mn-ea"/>
                <a:cs typeface="+mn-cs"/>
              </a:rPr>
              <a:t>COMMIT</a:t>
            </a:r>
            <a:r>
              <a:rPr lang="zh-CN" altLang="en-US" sz="1200" b="0" i="0" kern="1200" dirty="0" smtClean="0">
                <a:solidFill>
                  <a:schemeClr val="tx1"/>
                </a:solidFill>
                <a:effectLst/>
                <a:latin typeface="+mn-lt"/>
                <a:ea typeface="+mn-ea"/>
                <a:cs typeface="+mn-cs"/>
              </a:rPr>
              <a:t>的日志记录到达磁盘前释放锁</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减少持有锁的时间来提高性能。这个机制的使用导致在恢复的时候需要进行</a:t>
            </a:r>
            <a:r>
              <a:rPr lang="en-US" altLang="zh-CN" sz="1200" b="0" i="0" kern="1200" dirty="0" smtClean="0">
                <a:solidFill>
                  <a:schemeClr val="tx1"/>
                </a:solidFill>
                <a:effectLst/>
                <a:latin typeface="+mn-lt"/>
                <a:ea typeface="+mn-ea"/>
                <a:cs typeface="+mn-cs"/>
              </a:rPr>
              <a:t>crash</a:t>
            </a:r>
            <a:r>
              <a:rPr lang="zh-CN" altLang="en-US" sz="1200" b="0" i="0" kern="1200" dirty="0" smtClean="0">
                <a:solidFill>
                  <a:schemeClr val="tx1"/>
                </a:solidFill>
                <a:effectLst/>
                <a:latin typeface="+mn-lt"/>
                <a:ea typeface="+mn-ea"/>
                <a:cs typeface="+mn-cs"/>
              </a:rPr>
              <a:t>前是否提交的判断</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3</a:t>
            </a:r>
            <a:r>
              <a:rPr lang="zh-CN" altLang="en-US" sz="1200" b="0" i="0" kern="1200" dirty="0" smtClean="0">
                <a:solidFill>
                  <a:schemeClr val="tx1"/>
                </a:solidFill>
                <a:effectLst/>
                <a:latin typeface="+mn-lt"/>
                <a:ea typeface="+mn-ea"/>
                <a:cs typeface="+mn-cs"/>
              </a:rPr>
              <a:t>事务的恢复需要尊重它们之间的依赖关系</a:t>
            </a:r>
            <a:endParaRPr lang="en-US" altLang="zh-CN"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如果</a:t>
            </a:r>
            <a:r>
              <a:rPr lang="en-US" altLang="zh-CN" dirty="0" smtClean="0"/>
              <a:t>DBMS</a:t>
            </a:r>
            <a:r>
              <a:rPr lang="zh-CN" altLang="en-US" dirty="0" smtClean="0"/>
              <a:t>满足某些假设就可以解决一些上述的问题。如果并发控制协议强制有依赖事务按照对应顺序写入磁盘，第一二挑战将被解决。如果只使用数据日志（记录每个数据项的具体值</a:t>
            </a:r>
            <a:r>
              <a:rPr lang="zh-CN" altLang="en-US" dirty="0" smtClean="0"/>
              <a:t>），数据按值的版本向前应用，不用</a:t>
            </a:r>
            <a:r>
              <a:rPr lang="zh-CN" altLang="en-US" dirty="0" smtClean="0"/>
              <a:t>解决</a:t>
            </a:r>
            <a:r>
              <a:rPr lang="en-US" altLang="zh-CN" dirty="0" smtClean="0"/>
              <a:t>RAW</a:t>
            </a:r>
            <a:r>
              <a:rPr lang="zh-CN" altLang="en-US" dirty="0" smtClean="0"/>
              <a:t>和</a:t>
            </a:r>
            <a:r>
              <a:rPr lang="en-US" altLang="zh-CN" dirty="0" smtClean="0"/>
              <a:t>WAR</a:t>
            </a:r>
            <a:r>
              <a:rPr lang="zh-CN" altLang="en-US" dirty="0" smtClean="0"/>
              <a:t>依赖，就只需要处理</a:t>
            </a:r>
            <a:r>
              <a:rPr lang="en-US" altLang="zh-CN" dirty="0" smtClean="0"/>
              <a:t>WAW</a:t>
            </a:r>
            <a:r>
              <a:rPr lang="zh-CN" altLang="en-US" dirty="0" smtClean="0"/>
              <a:t>依赖。但是</a:t>
            </a:r>
            <a:r>
              <a:rPr lang="zh-CN" altLang="en-US" dirty="0" smtClean="0"/>
              <a:t>这些假设都会影响</a:t>
            </a:r>
            <a:r>
              <a:rPr lang="en-US" altLang="zh-CN" dirty="0" smtClean="0"/>
              <a:t>DBMS</a:t>
            </a:r>
            <a:r>
              <a:rPr lang="zh-CN" altLang="en-US" dirty="0" smtClean="0"/>
              <a:t>的性能和通用性</a:t>
            </a: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42084951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Taurus</a:t>
            </a:r>
            <a:r>
              <a:rPr lang="zh-CN" altLang="en-US" dirty="0" smtClean="0"/>
              <a:t>的重要特征和传递依赖的</a:t>
            </a:r>
            <a:r>
              <a:rPr lang="zh-CN" altLang="en-US" dirty="0" smtClean="0"/>
              <a:t>方式</a:t>
            </a:r>
            <a:endParaRPr lang="en-US" altLang="zh-CN" dirty="0" smtClean="0"/>
          </a:p>
          <a:p>
            <a:r>
              <a:rPr lang="zh-CN" altLang="en-US" dirty="0" smtClean="0"/>
              <a:t>对于并行日志系统来说，因为事务被分配到了不同的日志流里，确定和追踪事务之间的依赖关系很重要，作者提出了</a:t>
            </a:r>
            <a:r>
              <a:rPr lang="en-US" altLang="zh-CN" dirty="0" smtClean="0"/>
              <a:t>LSN Vector</a:t>
            </a:r>
            <a:r>
              <a:rPr lang="zh-CN" altLang="en-US" dirty="0" smtClean="0"/>
              <a:t>的方式。</a:t>
            </a:r>
            <a:endParaRPr lang="en-US" altLang="zh-CN" dirty="0" smtClean="0"/>
          </a:p>
        </p:txBody>
      </p:sp>
      <p:sp>
        <p:nvSpPr>
          <p:cNvPr id="4" name="灯片编号占位符 3"/>
          <p:cNvSpPr>
            <a:spLocks noGrp="1"/>
          </p:cNvSpPr>
          <p:nvPr>
            <p:ph type="sldNum" sz="quarter" idx="10"/>
          </p:nvPr>
        </p:nvSpPr>
        <p:spPr/>
        <p:txBody>
          <a:bodyPr/>
          <a:lstStyle/>
          <a:p>
            <a:fld id="{A6837353-30EB-4A48-80EB-173D804AEFBD}" type="slidenum">
              <a:rPr lang="zh-CN" altLang="en-US" smtClean="0"/>
              <a:t>5</a:t>
            </a:fld>
            <a:endParaRPr lang="zh-CN" altLang="en-US"/>
          </a:p>
        </p:txBody>
      </p:sp>
    </p:spTree>
    <p:extLst>
      <p:ext uri="{BB962C8B-B14F-4D97-AF65-F5344CB8AC3E}">
        <p14:creationId xmlns:p14="http://schemas.microsoft.com/office/powerpoint/2010/main" val="2136712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以前一个事务依赖于多个事务，这里他不把事务之间关系一对一的存储，而是采用一个事务对应一组事务的方式，组内事务要求按顺序</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27758271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具体地，不同事物被分配到</a:t>
            </a:r>
            <a:r>
              <a:rPr lang="en-US" altLang="zh-CN" dirty="0" smtClean="0"/>
              <a:t>log</a:t>
            </a:r>
            <a:r>
              <a:rPr lang="zh-CN" altLang="en-US" dirty="0" smtClean="0"/>
              <a:t>里面，对于事务有</a:t>
            </a:r>
            <a:r>
              <a:rPr lang="en-US" altLang="zh-CN" dirty="0" smtClean="0"/>
              <a:t>T.LV</a:t>
            </a:r>
            <a:r>
              <a:rPr lang="zh-CN" altLang="en-US" dirty="0" smtClean="0"/>
              <a:t>向量，</a:t>
            </a:r>
            <a:r>
              <a:rPr lang="en-US" altLang="zh-CN" dirty="0" smtClean="0"/>
              <a:t>n</a:t>
            </a:r>
            <a:r>
              <a:rPr lang="zh-CN" altLang="en-US" dirty="0" smtClean="0"/>
              <a:t>对应于</a:t>
            </a:r>
            <a:r>
              <a:rPr lang="en-US" altLang="zh-CN" dirty="0" smtClean="0"/>
              <a:t>log</a:t>
            </a:r>
            <a:r>
              <a:rPr lang="zh-CN" altLang="en-US" dirty="0" smtClean="0"/>
              <a:t>的数量，</a:t>
            </a:r>
            <a:r>
              <a:rPr lang="en-US" altLang="zh-CN" dirty="0" smtClean="0"/>
              <a:t>LV</a:t>
            </a:r>
            <a:r>
              <a:rPr lang="zh-CN" altLang="en-US" dirty="0" smtClean="0"/>
              <a:t>的每一个元素表示，事务</a:t>
            </a:r>
            <a:r>
              <a:rPr lang="en-US" altLang="zh-CN" dirty="0" smtClean="0"/>
              <a:t>T</a:t>
            </a:r>
            <a:r>
              <a:rPr lang="zh-CN" altLang="en-US" dirty="0" smtClean="0"/>
              <a:t>依赖</a:t>
            </a:r>
            <a:r>
              <a:rPr lang="zh-CN" altLang="en-US" dirty="0" smtClean="0"/>
              <a:t>于在这个</a:t>
            </a:r>
            <a:r>
              <a:rPr lang="en-US" altLang="zh-CN" dirty="0" smtClean="0"/>
              <a:t>LSN</a:t>
            </a:r>
            <a:r>
              <a:rPr lang="zh-CN" altLang="en-US" dirty="0" smtClean="0"/>
              <a:t>位置前的一个事务</a:t>
            </a:r>
            <a:r>
              <a:rPr lang="en-US" altLang="zh-CN" dirty="0" smtClean="0"/>
              <a:t>,</a:t>
            </a:r>
            <a:r>
              <a:rPr lang="zh-CN" altLang="en-US" dirty="0" smtClean="0"/>
              <a:t>初始化时各个维度值均为</a:t>
            </a:r>
            <a:r>
              <a:rPr lang="en-US" altLang="zh-CN" dirty="0" smtClean="0"/>
              <a:t>0</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示例的这个</a:t>
            </a:r>
            <a:r>
              <a:rPr lang="zh-CN" altLang="en-US" dirty="0" smtClean="0"/>
              <a:t>事务</a:t>
            </a:r>
            <a:r>
              <a:rPr lang="en-US" altLang="zh-CN" dirty="0" smtClean="0"/>
              <a:t>T</a:t>
            </a:r>
            <a:r>
              <a:rPr lang="zh-CN" altLang="en-US" dirty="0" smtClean="0"/>
              <a:t>，依赖</a:t>
            </a:r>
            <a:r>
              <a:rPr lang="zh-CN" altLang="en-US" dirty="0" smtClean="0"/>
              <a:t>于蓝色的这</a:t>
            </a:r>
            <a:r>
              <a:rPr lang="en-US" altLang="zh-CN" dirty="0" smtClean="0"/>
              <a:t>5</a:t>
            </a:r>
            <a:r>
              <a:rPr lang="zh-CN" altLang="en-US" dirty="0" smtClean="0"/>
              <a:t>个</a:t>
            </a:r>
            <a:r>
              <a:rPr lang="zh-CN" altLang="en-US" dirty="0" smtClean="0"/>
              <a:t>事务操作，但是不</a:t>
            </a:r>
            <a:r>
              <a:rPr lang="zh-CN" altLang="en-US" dirty="0" smtClean="0"/>
              <a:t>记录这五个事务的编号</a:t>
            </a:r>
            <a:r>
              <a:rPr lang="zh-CN" altLang="en-US" dirty="0" smtClean="0"/>
              <a:t>，而是记录事务内部的日志号，形成一</a:t>
            </a:r>
            <a:r>
              <a:rPr lang="zh-CN" altLang="en-US" dirty="0" smtClean="0"/>
              <a:t>个并行的向量，表示这个事务不会依赖于大于这个向量的任何事务</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第二个元素是</a:t>
            </a:r>
            <a:r>
              <a:rPr lang="en-US" altLang="zh-CN" dirty="0" smtClean="0"/>
              <a:t>7</a:t>
            </a:r>
            <a:r>
              <a:rPr lang="zh-CN" altLang="en-US" dirty="0" smtClean="0"/>
              <a:t>表示在被映射到</a:t>
            </a:r>
            <a:r>
              <a:rPr lang="en-US" altLang="zh-CN" dirty="0" smtClean="0"/>
              <a:t>log2</a:t>
            </a:r>
            <a:r>
              <a:rPr lang="zh-CN" altLang="en-US" dirty="0" smtClean="0"/>
              <a:t>的所有事务中，</a:t>
            </a:r>
            <a:r>
              <a:rPr lang="en-US" altLang="zh-CN" dirty="0" smtClean="0"/>
              <a:t>T</a:t>
            </a:r>
            <a:r>
              <a:rPr lang="zh-CN" altLang="en-US" dirty="0" smtClean="0"/>
              <a:t>依赖的事务</a:t>
            </a:r>
            <a:r>
              <a:rPr lang="en-US" altLang="zh-CN" dirty="0" smtClean="0"/>
              <a:t>LSN</a:t>
            </a:r>
            <a:r>
              <a:rPr lang="zh-CN" altLang="en-US" dirty="0" smtClean="0"/>
              <a:t>是小于等于</a:t>
            </a:r>
            <a:r>
              <a:rPr lang="en-US" altLang="zh-CN" dirty="0" smtClean="0"/>
              <a:t>7</a:t>
            </a:r>
            <a:r>
              <a:rPr lang="zh-CN" altLang="en-US" dirty="0" smtClean="0"/>
              <a:t>的，不可能是大于</a:t>
            </a:r>
            <a:r>
              <a:rPr lang="en-US" altLang="zh-CN" dirty="0" smtClean="0"/>
              <a:t>7</a:t>
            </a:r>
            <a:r>
              <a:rPr lang="zh-CN" altLang="en-US" dirty="0" smtClean="0"/>
              <a:t>的</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通过这种类似向量时钟的而方式，</a:t>
            </a:r>
            <a:r>
              <a:rPr lang="en-US" altLang="zh-CN" dirty="0" smtClean="0"/>
              <a:t>LV</a:t>
            </a:r>
            <a:r>
              <a:rPr lang="zh-CN" altLang="en-US" dirty="0" smtClean="0"/>
              <a:t>捕捉到部分有序的信息，足以解决上面提到的三个挑战</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事务</a:t>
            </a:r>
            <a:r>
              <a:rPr lang="en-US" altLang="zh-CN" dirty="0" smtClean="0"/>
              <a:t>T</a:t>
            </a:r>
            <a:r>
              <a:rPr lang="zh-CN" altLang="en-US" dirty="0" smtClean="0"/>
              <a:t>可以提交的条件是：它自身是持久化完成的，且由</a:t>
            </a:r>
            <a:r>
              <a:rPr lang="en-US" altLang="zh-CN" dirty="0" smtClean="0"/>
              <a:t>T.LV</a:t>
            </a:r>
            <a:r>
              <a:rPr lang="zh-CN" altLang="en-US" dirty="0" smtClean="0"/>
              <a:t>指示的日志点以前的事务都成功刷盘即</a:t>
            </a:r>
            <a:r>
              <a:rPr lang="en-US" altLang="zh-CN" dirty="0" smtClean="0"/>
              <a:t>T</a:t>
            </a:r>
            <a:r>
              <a:rPr lang="zh-CN" altLang="en-US" dirty="0" smtClean="0"/>
              <a:t>依赖的所有事物都已经持久化了</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判断</a:t>
            </a:r>
            <a:r>
              <a:rPr lang="en-US" altLang="zh-CN" dirty="0" smtClean="0"/>
              <a:t>T</a:t>
            </a:r>
            <a:r>
              <a:rPr lang="zh-CN" altLang="en-US" dirty="0" smtClean="0"/>
              <a:t>在</a:t>
            </a:r>
            <a:r>
              <a:rPr lang="en-US" altLang="zh-CN" dirty="0" smtClean="0"/>
              <a:t>crash</a:t>
            </a:r>
            <a:r>
              <a:rPr lang="zh-CN" altLang="en-US" dirty="0" smtClean="0"/>
              <a:t>之前是否提交的方式：</a:t>
            </a:r>
            <a:r>
              <a:rPr lang="en-US" altLang="zh-CN" dirty="0" smtClean="0"/>
              <a:t>T</a:t>
            </a:r>
            <a:r>
              <a:rPr lang="zh-CN" altLang="en-US" dirty="0" smtClean="0"/>
              <a:t>的每个日志都已经被</a:t>
            </a:r>
            <a:r>
              <a:rPr lang="en-US" altLang="zh-CN" dirty="0" smtClean="0"/>
              <a:t>flush</a:t>
            </a:r>
            <a:r>
              <a:rPr lang="zh-CN" altLang="en-US" dirty="0" smtClean="0"/>
              <a:t>到</a:t>
            </a:r>
            <a:r>
              <a:rPr lang="en-US" altLang="zh-CN" dirty="0" smtClean="0"/>
              <a:t>T.LV</a:t>
            </a:r>
            <a:r>
              <a:rPr lang="zh-CN" altLang="en-US" dirty="0" smtClean="0"/>
              <a:t>指示的点</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恢复顺序遵循</a:t>
            </a:r>
            <a:r>
              <a:rPr lang="en-US" altLang="zh-CN" sz="1200" b="0" i="0" kern="1200" dirty="0" smtClean="0">
                <a:solidFill>
                  <a:schemeClr val="tx1"/>
                </a:solidFill>
                <a:effectLst/>
                <a:latin typeface="+mn-lt"/>
                <a:ea typeface="+mn-ea"/>
                <a:cs typeface="+mn-cs"/>
              </a:rPr>
              <a:t>lv</a:t>
            </a:r>
            <a:r>
              <a:rPr lang="zh-CN" altLang="en-US" sz="1200" b="0" i="0" kern="1200" dirty="0" smtClean="0">
                <a:solidFill>
                  <a:schemeClr val="tx1"/>
                </a:solidFill>
                <a:effectLst/>
                <a:latin typeface="+mn-lt"/>
                <a:ea typeface="+mn-ea"/>
                <a:cs typeface="+mn-cs"/>
              </a:rPr>
              <a:t>指定的部分顺序，</a:t>
            </a:r>
            <a:r>
              <a:rPr lang="en-US" altLang="zh-CN" sz="1200" b="0" i="0" kern="1200" dirty="0" smtClean="0">
                <a:solidFill>
                  <a:schemeClr val="tx1"/>
                </a:solidFill>
                <a:effectLst/>
                <a:latin typeface="+mn-lt"/>
                <a:ea typeface="+mn-ea"/>
                <a:cs typeface="+mn-cs"/>
              </a:rPr>
              <a:t>DBMS</a:t>
            </a:r>
            <a:r>
              <a:rPr lang="zh-CN" altLang="en-US" sz="1200" b="0" i="0" kern="1200" dirty="0" smtClean="0">
                <a:solidFill>
                  <a:schemeClr val="tx1"/>
                </a:solidFill>
                <a:effectLst/>
                <a:latin typeface="+mn-lt"/>
                <a:ea typeface="+mn-ea"/>
                <a:cs typeface="+mn-cs"/>
              </a:rPr>
              <a:t>可以并行恢复无序事务</a:t>
            </a:r>
            <a:r>
              <a:rPr lang="zh-CN" altLang="en-US" sz="1200" b="0" i="0" kern="1200" dirty="0" smtClean="0">
                <a:solidFill>
                  <a:schemeClr val="tx1"/>
                </a:solidFill>
                <a:effectLst/>
                <a:latin typeface="+mn-lt"/>
                <a:ea typeface="+mn-ea"/>
                <a:cs typeface="+mn-cs"/>
              </a:rPr>
              <a:t>。</a:t>
            </a:r>
            <a:endParaRPr lang="en-US" altLang="zh-CN"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同时，定义了两个操作</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2203636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每个</a:t>
            </a:r>
            <a:r>
              <a:rPr lang="en-US" altLang="zh-CN" dirty="0" smtClean="0"/>
              <a:t>tuple</a:t>
            </a:r>
            <a:r>
              <a:rPr lang="zh-CN" altLang="en-US" dirty="0" smtClean="0"/>
              <a:t>也有自己的</a:t>
            </a:r>
            <a:r>
              <a:rPr lang="en-US" altLang="zh-CN" dirty="0" smtClean="0"/>
              <a:t>LV</a:t>
            </a:r>
            <a:r>
              <a:rPr lang="zh-CN" altLang="en-US" dirty="0" smtClean="0"/>
              <a:t>，整体执行时是通过</a:t>
            </a:r>
            <a:r>
              <a:rPr lang="en-US" altLang="zh-CN" dirty="0" smtClean="0"/>
              <a:t>tuple</a:t>
            </a:r>
            <a:r>
              <a:rPr lang="zh-CN" altLang="en-US" dirty="0" smtClean="0"/>
              <a:t>的</a:t>
            </a:r>
            <a:r>
              <a:rPr lang="en-US" altLang="zh-CN" dirty="0" smtClean="0"/>
              <a:t>LV</a:t>
            </a:r>
            <a:r>
              <a:rPr lang="zh-CN" altLang="en-US" dirty="0" smtClean="0"/>
              <a:t>来传递事物之间的依赖关系</a:t>
            </a:r>
            <a:endParaRPr lang="en-US" altLang="zh-CN" dirty="0" smtClean="0"/>
          </a:p>
          <a:p>
            <a:r>
              <a:rPr lang="en-US" altLang="zh-CN" dirty="0" smtClean="0"/>
              <a:t>T1</a:t>
            </a:r>
            <a:r>
              <a:rPr lang="zh-CN" altLang="en-US" dirty="0" smtClean="0"/>
              <a:t>初始是</a:t>
            </a:r>
            <a:r>
              <a:rPr lang="en-US" altLang="zh-CN" dirty="0" smtClean="0"/>
              <a:t>[0</a:t>
            </a:r>
            <a:r>
              <a:rPr lang="zh-CN" altLang="en-US" dirty="0" smtClean="0"/>
              <a:t>，</a:t>
            </a:r>
            <a:r>
              <a:rPr lang="en-US" altLang="zh-CN" dirty="0" smtClean="0"/>
              <a:t>0]</a:t>
            </a:r>
            <a:r>
              <a:rPr lang="zh-CN" altLang="en-US" dirty="0" smtClean="0"/>
              <a:t>访问</a:t>
            </a:r>
            <a:r>
              <a:rPr lang="en-US" altLang="zh-CN" dirty="0" smtClean="0"/>
              <a:t>tuple</a:t>
            </a:r>
            <a:r>
              <a:rPr lang="zh-CN" altLang="en-US" dirty="0" smtClean="0"/>
              <a:t>后更新</a:t>
            </a:r>
            <a:r>
              <a:rPr lang="en-US" altLang="zh-CN" dirty="0" smtClean="0"/>
              <a:t>T1.LV</a:t>
            </a:r>
            <a:r>
              <a:rPr lang="zh-CN" altLang="en-US" dirty="0" smtClean="0"/>
              <a:t>为</a:t>
            </a:r>
            <a:r>
              <a:rPr lang="en-US" altLang="zh-CN" dirty="0" smtClean="0"/>
              <a:t>[4,2],</a:t>
            </a:r>
            <a:r>
              <a:rPr lang="zh-CN" altLang="en-US" dirty="0" smtClean="0"/>
              <a:t>经过一段时间后，</a:t>
            </a:r>
            <a:r>
              <a:rPr lang="en-US" altLang="zh-CN" dirty="0" smtClean="0"/>
              <a:t>T1.LV</a:t>
            </a:r>
            <a:r>
              <a:rPr lang="zh-CN" altLang="en-US" dirty="0" smtClean="0"/>
              <a:t>改成</a:t>
            </a:r>
            <a:r>
              <a:rPr lang="en-US" altLang="zh-CN" dirty="0" smtClean="0"/>
              <a:t>[7,9]</a:t>
            </a:r>
            <a:r>
              <a:rPr lang="zh-CN" altLang="en-US" dirty="0" smtClean="0"/>
              <a:t>并更新了</a:t>
            </a:r>
            <a:r>
              <a:rPr lang="en-US" altLang="zh-CN" dirty="0" smtClean="0"/>
              <a:t>tuple</a:t>
            </a:r>
            <a:r>
              <a:rPr lang="zh-CN" altLang="en-US" dirty="0" smtClean="0"/>
              <a:t>，这个时候</a:t>
            </a:r>
            <a:r>
              <a:rPr lang="en-US" altLang="zh-CN" dirty="0" smtClean="0"/>
              <a:t>T2</a:t>
            </a:r>
            <a:r>
              <a:rPr lang="zh-CN" altLang="en-US" dirty="0" smtClean="0"/>
              <a:t>访问</a:t>
            </a:r>
            <a:r>
              <a:rPr lang="en-US" altLang="zh-CN" dirty="0" smtClean="0"/>
              <a:t>tuple</a:t>
            </a:r>
            <a:r>
              <a:rPr lang="zh-CN" altLang="en-US" dirty="0" smtClean="0"/>
              <a:t>得到</a:t>
            </a:r>
            <a:r>
              <a:rPr lang="en-US" altLang="zh-CN" dirty="0" smtClean="0"/>
              <a:t>[7,9]</a:t>
            </a:r>
          </a:p>
          <a:p>
            <a:r>
              <a:rPr lang="zh-CN" altLang="en-US" dirty="0" smtClean="0"/>
              <a:t>通过更新</a:t>
            </a:r>
            <a:r>
              <a:rPr lang="en-US" altLang="zh-CN" dirty="0" smtClean="0"/>
              <a:t>LV</a:t>
            </a:r>
            <a:r>
              <a:rPr lang="zh-CN" altLang="en-US" dirty="0" smtClean="0"/>
              <a:t>，</a:t>
            </a:r>
            <a:r>
              <a:rPr lang="en-US" altLang="zh-CN" dirty="0" smtClean="0"/>
              <a:t>T2</a:t>
            </a:r>
            <a:r>
              <a:rPr lang="zh-CN" altLang="en-US" dirty="0" smtClean="0"/>
              <a:t>与</a:t>
            </a:r>
            <a:r>
              <a:rPr lang="en-US" altLang="zh-CN" dirty="0" smtClean="0"/>
              <a:t>T1</a:t>
            </a:r>
            <a:r>
              <a:rPr lang="zh-CN" altLang="en-US" dirty="0" smtClean="0"/>
              <a:t>形成了依赖关系</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31275610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smtClean="0"/>
              <a:t>logRecord</a:t>
            </a:r>
            <a:r>
              <a:rPr lang="en-US" altLang="zh-CN" dirty="0" smtClean="0"/>
              <a:t> = {</a:t>
            </a:r>
            <a:r>
              <a:rPr lang="en-US" altLang="zh-CN" dirty="0" err="1" smtClean="0"/>
              <a:t>CreateLogRecord</a:t>
            </a:r>
            <a:r>
              <a:rPr lang="en-US" altLang="zh-CN" dirty="0" smtClean="0"/>
              <a:t>(T), copy(T.LV)};</a:t>
            </a: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771067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atin typeface="+mn-ea"/>
                <a:ea typeface="+mn-ea"/>
              </a:defRPr>
            </a:lvl1pPr>
          </a:lstStyle>
          <a:p>
            <a:fld id="{C71CA1CB-313E-44EC-AF0C-DF20A1F22FD1}" type="datetime1">
              <a:rPr lang="zh-CN" altLang="en-US" smtClean="0"/>
              <a:t>2022/5/31</a:t>
            </a:fld>
            <a:endParaRPr lang="zh-CN" altLang="en-US"/>
          </a:p>
        </p:txBody>
      </p:sp>
      <p:sp>
        <p:nvSpPr>
          <p:cNvPr id="5" name="页脚占位符 4"/>
          <p:cNvSpPr>
            <a:spLocks noGrp="1"/>
          </p:cNvSpPr>
          <p:nvPr>
            <p:ph type="ftr" sz="quarter" idx="11"/>
          </p:nvPr>
        </p:nvSpPr>
        <p:spPr/>
        <p:txBody>
          <a:bodyPr/>
          <a:lstStyle>
            <a:lvl1pPr>
              <a:defRPr>
                <a:latin typeface="+mn-ea"/>
                <a:ea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ea typeface="+mn-ea"/>
              </a:defRPr>
            </a:lvl1pPr>
          </a:lstStyle>
          <a:p>
            <a:fld id="{565CE74E-AB26-4998-AD42-012C4C1AD076}" type="slidenum">
              <a:rPr lang="zh-CN" altLang="en-US" smtClean="0"/>
              <a:pPr/>
              <a:t>‹#›</a:t>
            </a:fld>
            <a:endParaRPr lang="zh-CN" altLang="en-US" dirty="0"/>
          </a:p>
        </p:txBody>
      </p:sp>
      <p:sp>
        <p:nvSpPr>
          <p:cNvPr id="8" name="矩形 7"/>
          <p:cNvSpPr/>
          <p:nvPr userDrawn="1"/>
        </p:nvSpPr>
        <p:spPr>
          <a:xfrm>
            <a:off x="1524001" y="1031875"/>
            <a:ext cx="9144635" cy="93980"/>
          </a:xfrm>
          <a:prstGeom prst="rect">
            <a:avLst/>
          </a:prstGeom>
          <a:solidFill>
            <a:srgbClr val="B700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矩形 8"/>
          <p:cNvSpPr/>
          <p:nvPr userDrawn="1"/>
        </p:nvSpPr>
        <p:spPr>
          <a:xfrm>
            <a:off x="1524001" y="5876925"/>
            <a:ext cx="9144635" cy="76200"/>
          </a:xfrm>
          <a:prstGeom prst="rect">
            <a:avLst/>
          </a:prstGeom>
          <a:solidFill>
            <a:srgbClr val="B700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AA69999-7227-4761-A794-CDCE8DB214AC}" type="datetime1">
              <a:rPr lang="zh-CN" altLang="en-US" smtClean="0"/>
              <a:t>2022/5/31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2"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2"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D6EB4E9-1CA7-4089-BB00-431F787E9D7B}" type="datetime1">
              <a:rPr lang="zh-CN" altLang="en-US" smtClean="0"/>
              <a:t>2022/5/31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155469" y="365129"/>
            <a:ext cx="10198331" cy="1325563"/>
          </a:xfrm>
        </p:spPr>
        <p:txBody>
          <a:bodyPr/>
          <a:lstStyle>
            <a:lvl1pPr>
              <a:defRPr>
                <a:latin typeface="+mn-ea"/>
                <a:ea typeface="+mn-ea"/>
              </a:defRPr>
            </a:lvl1pPr>
          </a:lstStyle>
          <a:p>
            <a:r>
              <a:rPr lang="zh-CN" altLang="en-US" dirty="0"/>
              <a:t>单击此处编辑母版标题样式</a:t>
            </a:r>
          </a:p>
        </p:txBody>
      </p:sp>
      <p:sp>
        <p:nvSpPr>
          <p:cNvPr id="3" name="内容占位符 2"/>
          <p:cNvSpPr>
            <a:spLocks noGrp="1"/>
          </p:cNvSpPr>
          <p:nvPr>
            <p:ph idx="1"/>
          </p:nvPr>
        </p:nvSpPr>
        <p:spPr>
          <a:xfrm>
            <a:off x="1155470" y="1825625"/>
            <a:ext cx="10198332" cy="4351338"/>
          </a:xfrm>
        </p:spPr>
        <p:txBody>
          <a:bodyPr/>
          <a:lstStyle>
            <a:lvl1pPr marL="228600" indent="-228600">
              <a:buFont typeface="Wingdings" panose="05000000000000000000" pitchFamily="2" charset="2"/>
              <a:buChar char="Ø"/>
              <a:defRPr>
                <a:latin typeface="+mn-ea"/>
                <a:ea typeface="+mn-ea"/>
              </a:defRPr>
            </a:lvl1pPr>
            <a:lvl2pPr marL="685800" indent="-228600">
              <a:buFont typeface="Wingdings" panose="05000000000000000000" pitchFamily="2" charset="2"/>
              <a:buChar char="Ø"/>
              <a:defRPr>
                <a:latin typeface="+mn-ea"/>
                <a:ea typeface="+mn-ea"/>
              </a:defRPr>
            </a:lvl2pPr>
            <a:lvl3pPr marL="1143000" indent="-228600">
              <a:buFont typeface="Wingdings" panose="05000000000000000000" pitchFamily="2" charset="2"/>
              <a:buChar char="Ø"/>
              <a:defRPr>
                <a:latin typeface="+mn-ea"/>
                <a:ea typeface="+mn-ea"/>
              </a:defRPr>
            </a:lvl3pPr>
            <a:lvl4pPr marL="1600200" indent="-228600">
              <a:buFont typeface="Wingdings" panose="05000000000000000000" pitchFamily="2" charset="2"/>
              <a:buChar char="Ø"/>
              <a:defRPr>
                <a:latin typeface="+mn-ea"/>
                <a:ea typeface="+mn-ea"/>
              </a:defRPr>
            </a:lvl4pPr>
            <a:lvl5pPr marL="2057400" indent="-228600">
              <a:buFont typeface="Wingdings" panose="05000000000000000000" pitchFamily="2" charset="2"/>
              <a:buChar char="Ø"/>
              <a:defRPr>
                <a:latin typeface="+mn-ea"/>
                <a:ea typeface="+mn-ea"/>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331763B7-F2C7-4E19-99E9-6FFB7EA04A36}" type="datetime1">
              <a:rPr lang="zh-CN" altLang="en-US" smtClean="0"/>
              <a:t>2022/5/31</a:t>
            </a:fld>
            <a:endParaRPr lang="zh-CN" altLang="en-US"/>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565CE74E-AB26-4998-AD42-012C4C1AD076}" type="slidenum">
              <a:rPr lang="zh-CN" altLang="en-US" smtClean="0"/>
              <a:pPr/>
              <a:t>‹#›</a:t>
            </a:fld>
            <a:r>
              <a:rPr lang="en-US" altLang="zh-CN" dirty="0" smtClean="0"/>
              <a:t>/30</a:t>
            </a:r>
            <a:endParaRPr lang="zh-CN" altLang="en-US" dirty="0"/>
          </a:p>
        </p:txBody>
      </p:sp>
      <p:sp>
        <p:nvSpPr>
          <p:cNvPr id="8" name="矩形 7"/>
          <p:cNvSpPr/>
          <p:nvPr userDrawn="1"/>
        </p:nvSpPr>
        <p:spPr>
          <a:xfrm>
            <a:off x="1155471" y="1378532"/>
            <a:ext cx="1562735" cy="75565"/>
          </a:xfrm>
          <a:prstGeom prst="rect">
            <a:avLst/>
          </a:prstGeom>
          <a:solidFill>
            <a:srgbClr val="B700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42"/>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1" y="4589467"/>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188E406-DB9F-4811-83E6-DA195D3B2D36}" type="datetime1">
              <a:rPr lang="zh-CN" altLang="en-US" smtClean="0"/>
              <a:t>2022/5/31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AE2C3532-9634-4202-8D41-8B3EF5C23AA2}" type="datetime1">
              <a:rPr lang="zh-CN" altLang="en-US" smtClean="0"/>
              <a:t>2022/5/31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9" name="矩形 8"/>
          <p:cNvSpPr/>
          <p:nvPr userDrawn="1"/>
        </p:nvSpPr>
        <p:spPr>
          <a:xfrm>
            <a:off x="838203" y="1386844"/>
            <a:ext cx="1562735" cy="75565"/>
          </a:xfrm>
          <a:prstGeom prst="rect">
            <a:avLst/>
          </a:prstGeom>
          <a:solidFill>
            <a:srgbClr val="B700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9"/>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9"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2"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2"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4D2345D-CA7D-4270-A32B-F73528B05E9D}" type="datetime1">
              <a:rPr lang="zh-CN" altLang="en-US" smtClean="0"/>
              <a:t>2022/5/31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10" name="矩形 9"/>
          <p:cNvSpPr/>
          <p:nvPr userDrawn="1"/>
        </p:nvSpPr>
        <p:spPr>
          <a:xfrm>
            <a:off x="838203" y="1386844"/>
            <a:ext cx="1562735" cy="75565"/>
          </a:xfrm>
          <a:prstGeom prst="rect">
            <a:avLst/>
          </a:prstGeom>
          <a:solidFill>
            <a:srgbClr val="B700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291F7E6-CC7C-457C-90CD-A0DFDD5D1826}" type="datetime1">
              <a:rPr lang="zh-CN" altLang="en-US" smtClean="0"/>
              <a:t>2022/5/31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9" name="矩形 8"/>
          <p:cNvSpPr/>
          <p:nvPr userDrawn="1"/>
        </p:nvSpPr>
        <p:spPr>
          <a:xfrm>
            <a:off x="838203" y="1386844"/>
            <a:ext cx="1562735" cy="75565"/>
          </a:xfrm>
          <a:prstGeom prst="rect">
            <a:avLst/>
          </a:prstGeom>
          <a:solidFill>
            <a:srgbClr val="B700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E38F029-E631-4198-95BF-FE426C2EE6D9}" type="datetime1">
              <a:rPr lang="zh-CN" altLang="en-US" smtClean="0"/>
              <a:t>2022/5/31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4848419-E6B3-4557-AE8D-8A797C502227}" type="datetime1">
              <a:rPr lang="zh-CN" altLang="en-US" smtClean="0"/>
              <a:t>2022/5/31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9"/>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5E5050E-44CD-4617-AE7F-B7EE6301E424}" type="datetime1">
              <a:rPr lang="zh-CN" altLang="en-US" smtClean="0"/>
              <a:t>2022/5/31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789B89-3360-4629-9EE2-094561BA9392}" type="datetime1">
              <a:rPr lang="zh-CN" altLang="en-US" smtClean="0"/>
              <a:t>2022/5/31</a:t>
            </a:fld>
            <a:endParaRPr lang="zh-CN" altLang="en-US"/>
          </a:p>
        </p:txBody>
      </p:sp>
      <p:sp>
        <p:nvSpPr>
          <p:cNvPr id="5" name="页脚占位符 4"/>
          <p:cNvSpPr>
            <a:spLocks noGrp="1"/>
          </p:cNvSpPr>
          <p:nvPr>
            <p:ph type="ftr" sz="quarter" idx="3"/>
          </p:nvPr>
        </p:nvSpPr>
        <p:spPr>
          <a:xfrm>
            <a:off x="4038600" y="6356354"/>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4"/>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Ø"/>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Ø"/>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Ø"/>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Ø"/>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Ø"/>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0" y="1050272"/>
            <a:ext cx="12223115" cy="2387600"/>
          </a:xfrm>
        </p:spPr>
        <p:txBody>
          <a:bodyPr>
            <a:normAutofit/>
          </a:bodyPr>
          <a:lstStyle/>
          <a:p>
            <a:r>
              <a:rPr kumimoji="1" lang="en-US" altLang="zh-CN" sz="3600" dirty="0">
                <a:latin typeface="+mj-ea"/>
              </a:rPr>
              <a:t>Taurus: Lightweight Parallel Logging </a:t>
            </a:r>
            <a:r>
              <a:rPr kumimoji="1" lang="en-US" altLang="zh-CN" sz="3600" dirty="0" smtClean="0">
                <a:latin typeface="+mj-ea"/>
              </a:rPr>
              <a:t>for </a:t>
            </a:r>
            <a:br>
              <a:rPr kumimoji="1" lang="en-US" altLang="zh-CN" sz="3600" dirty="0" smtClean="0">
                <a:latin typeface="+mj-ea"/>
              </a:rPr>
            </a:br>
            <a:r>
              <a:rPr kumimoji="1" lang="en-US" altLang="zh-CN" sz="3600" dirty="0" smtClean="0">
                <a:latin typeface="+mj-ea"/>
              </a:rPr>
              <a:t>In-Memory </a:t>
            </a:r>
            <a:r>
              <a:rPr kumimoji="1" lang="en-US" altLang="zh-CN" sz="3600" dirty="0">
                <a:latin typeface="+mj-ea"/>
              </a:rPr>
              <a:t>Database Management Systems (Extended Version)</a:t>
            </a:r>
            <a:endParaRPr kumimoji="1" lang="en-GB" altLang="zh-CN" sz="3600" dirty="0">
              <a:latin typeface="+mj-ea"/>
            </a:endParaRPr>
          </a:p>
        </p:txBody>
      </p:sp>
      <p:sp>
        <p:nvSpPr>
          <p:cNvPr id="3" name="副标题 2"/>
          <p:cNvSpPr>
            <a:spLocks noGrp="1"/>
          </p:cNvSpPr>
          <p:nvPr>
            <p:ph type="subTitle" idx="1"/>
          </p:nvPr>
        </p:nvSpPr>
        <p:spPr>
          <a:xfrm>
            <a:off x="1539557" y="4979035"/>
            <a:ext cx="9144000" cy="953770"/>
          </a:xfrm>
        </p:spPr>
        <p:txBody>
          <a:bodyPr/>
          <a:lstStyle/>
          <a:p>
            <a:r>
              <a:rPr kumimoji="1" lang="en-US" altLang="zh-CN" dirty="0">
                <a:latin typeface="+mn-ea"/>
              </a:rPr>
              <a:t>Proceedings of the VLDB </a:t>
            </a:r>
            <a:r>
              <a:rPr kumimoji="1" lang="en-US" altLang="zh-CN" dirty="0" smtClean="0">
                <a:latin typeface="+mn-ea"/>
              </a:rPr>
              <a:t>Endowment</a:t>
            </a:r>
            <a:r>
              <a:rPr kumimoji="1" lang="en-US" altLang="zh-CN" dirty="0">
                <a:latin typeface="+mn-ea"/>
              </a:rPr>
              <a:t>,</a:t>
            </a:r>
            <a:r>
              <a:rPr kumimoji="1" lang="zh-CN" altLang="en-US" dirty="0" smtClean="0">
                <a:latin typeface="+mn-ea"/>
              </a:rPr>
              <a:t> </a:t>
            </a:r>
            <a:r>
              <a:rPr kumimoji="1" lang="en-US" altLang="zh-CN" dirty="0" smtClean="0">
                <a:latin typeface="+mn-ea"/>
              </a:rPr>
              <a:t>2020</a:t>
            </a:r>
            <a:endParaRPr kumimoji="1" lang="" altLang="en-US" dirty="0">
              <a:latin typeface="+mn-ea"/>
            </a:endParaRPr>
          </a:p>
        </p:txBody>
      </p:sp>
      <p:pic>
        <p:nvPicPr>
          <p:cNvPr id="4" name="图片 3"/>
          <p:cNvPicPr>
            <a:picLocks noChangeAspect="1"/>
          </p:cNvPicPr>
          <p:nvPr/>
        </p:nvPicPr>
        <p:blipFill>
          <a:blip r:embed="rId3">
            <a:clrChange>
              <a:clrFrom>
                <a:srgbClr val="FFFFFF"/>
              </a:clrFrom>
              <a:clrTo>
                <a:srgbClr val="FFFFFF">
                  <a:alpha val="0"/>
                </a:srgbClr>
              </a:clrTo>
            </a:clrChange>
          </a:blip>
          <a:stretch>
            <a:fillRect/>
          </a:stretch>
        </p:blipFill>
        <p:spPr>
          <a:xfrm>
            <a:off x="2640325" y="3437872"/>
            <a:ext cx="6920235" cy="1429403"/>
          </a:xfrm>
          <a:prstGeom prst="rect">
            <a:avLst/>
          </a:prstGeom>
        </p:spPr>
      </p:pic>
      <p:sp>
        <p:nvSpPr>
          <p:cNvPr id="9" name="灯片编号占位符 8"/>
          <p:cNvSpPr>
            <a:spLocks noGrp="1"/>
          </p:cNvSpPr>
          <p:nvPr>
            <p:ph type="sldNum" sz="quarter" idx="12"/>
          </p:nvPr>
        </p:nvSpPr>
        <p:spPr/>
        <p:txBody>
          <a:bodyPr/>
          <a:lstStyle/>
          <a:p>
            <a:fld id="{565CE74E-AB26-4998-AD42-012C4C1AD076}" type="slidenum">
              <a:rPr lang="zh-CN" altLang="en-US" smtClean="0"/>
              <a:pPr/>
              <a:t>1</a:t>
            </a:fld>
            <a:endParaRPr lang="zh-CN"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Taurus with 2PL - Write</a:t>
            </a:r>
            <a:endParaRPr lang="zh-CN" altLang="en-US" dirty="0"/>
          </a:p>
        </p:txBody>
      </p:sp>
      <p:sp>
        <p:nvSpPr>
          <p:cNvPr id="3" name="内容占位符 2"/>
          <p:cNvSpPr>
            <a:spLocks noGrp="1"/>
          </p:cNvSpPr>
          <p:nvPr>
            <p:ph idx="1"/>
          </p:nvPr>
        </p:nvSpPr>
        <p:spPr/>
        <p:txBody>
          <a:bodyPr/>
          <a:lstStyle/>
          <a:p>
            <a:endParaRPr lang="zh-CN" altLang="en-US" dirty="0"/>
          </a:p>
        </p:txBody>
      </p:sp>
      <p:pic>
        <p:nvPicPr>
          <p:cNvPr id="9" name="图片 8"/>
          <p:cNvPicPr>
            <a:picLocks noChangeAspect="1"/>
          </p:cNvPicPr>
          <p:nvPr/>
        </p:nvPicPr>
        <p:blipFill rotWithShape="1">
          <a:blip r:embed="rId3"/>
          <a:srcRect l="6565" t="28387" r="6194" b="12067"/>
          <a:stretch/>
        </p:blipFill>
        <p:spPr>
          <a:xfrm>
            <a:off x="1142873" y="1825625"/>
            <a:ext cx="10210927" cy="3920267"/>
          </a:xfrm>
          <a:prstGeom prst="rect">
            <a:avLst/>
          </a:prstGeom>
        </p:spPr>
      </p:pic>
      <p:sp>
        <p:nvSpPr>
          <p:cNvPr id="8" name="矩形 7"/>
          <p:cNvSpPr/>
          <p:nvPr/>
        </p:nvSpPr>
        <p:spPr>
          <a:xfrm>
            <a:off x="6356609" y="3212079"/>
            <a:ext cx="387458" cy="20147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11"/>
          <p:cNvSpPr>
            <a:spLocks noGrp="1"/>
          </p:cNvSpPr>
          <p:nvPr>
            <p:ph type="sldNum" sz="quarter" idx="12"/>
          </p:nvPr>
        </p:nvSpPr>
        <p:spPr/>
        <p:txBody>
          <a:bodyPr/>
          <a:lstStyle/>
          <a:p>
            <a:fld id="{565CE74E-AB26-4998-AD42-012C4C1AD076}" type="slidenum">
              <a:rPr lang="zh-CN" altLang="en-US" smtClean="0"/>
              <a:pPr/>
              <a:t>10</a:t>
            </a:fld>
            <a:r>
              <a:rPr lang="en-US" altLang="zh-CN" smtClean="0"/>
              <a:t>/30</a:t>
            </a:r>
            <a:endParaRPr lang="zh-CN" altLang="en-US" dirty="0"/>
          </a:p>
        </p:txBody>
      </p:sp>
    </p:spTree>
    <p:extLst>
      <p:ext uri="{BB962C8B-B14F-4D97-AF65-F5344CB8AC3E}">
        <p14:creationId xmlns:p14="http://schemas.microsoft.com/office/powerpoint/2010/main" val="10112594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Taurus with 2PL - </a:t>
            </a:r>
            <a:r>
              <a:rPr lang="en-US" altLang="zh-CN" dirty="0" smtClean="0"/>
              <a:t>Read</a:t>
            </a:r>
            <a:endParaRPr lang="zh-CN" altLang="en-US" dirty="0"/>
          </a:p>
        </p:txBody>
      </p:sp>
      <p:sp>
        <p:nvSpPr>
          <p:cNvPr id="3" name="内容占位符 2"/>
          <p:cNvSpPr>
            <a:spLocks noGrp="1"/>
          </p:cNvSpPr>
          <p:nvPr>
            <p:ph idx="1"/>
          </p:nvPr>
        </p:nvSpPr>
        <p:spPr/>
        <p:txBody>
          <a:bodyPr/>
          <a:lstStyle/>
          <a:p>
            <a:endParaRPr lang="zh-CN" altLang="en-US"/>
          </a:p>
        </p:txBody>
      </p:sp>
      <p:pic>
        <p:nvPicPr>
          <p:cNvPr id="5" name="图片 4"/>
          <p:cNvPicPr>
            <a:picLocks noChangeAspect="1"/>
          </p:cNvPicPr>
          <p:nvPr/>
        </p:nvPicPr>
        <p:blipFill rotWithShape="1">
          <a:blip r:embed="rId3"/>
          <a:srcRect l="6012" t="27917" r="5746" b="12012"/>
          <a:stretch/>
        </p:blipFill>
        <p:spPr>
          <a:xfrm>
            <a:off x="1155469" y="1825625"/>
            <a:ext cx="10173181" cy="3895553"/>
          </a:xfrm>
          <a:prstGeom prst="rect">
            <a:avLst/>
          </a:prstGeom>
        </p:spPr>
      </p:pic>
      <p:sp>
        <p:nvSpPr>
          <p:cNvPr id="6" name="矩形 5"/>
          <p:cNvSpPr/>
          <p:nvPr/>
        </p:nvSpPr>
        <p:spPr>
          <a:xfrm>
            <a:off x="8086554" y="4225333"/>
            <a:ext cx="387458" cy="20147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pPr/>
              <a:t>11</a:t>
            </a:fld>
            <a:r>
              <a:rPr lang="en-US" altLang="zh-CN" smtClean="0"/>
              <a:t>/30</a:t>
            </a:r>
            <a:endParaRPr lang="zh-CN" altLang="en-US" dirty="0"/>
          </a:p>
        </p:txBody>
      </p:sp>
    </p:spTree>
    <p:extLst>
      <p:ext uri="{BB962C8B-B14F-4D97-AF65-F5344CB8AC3E}">
        <p14:creationId xmlns:p14="http://schemas.microsoft.com/office/powerpoint/2010/main" val="4575393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Taurus with 2PL - </a:t>
            </a:r>
            <a:r>
              <a:rPr lang="en-US" altLang="zh-CN" dirty="0" smtClean="0"/>
              <a:t>Commit</a:t>
            </a:r>
            <a:endParaRPr lang="zh-CN" altLang="en-US" dirty="0"/>
          </a:p>
        </p:txBody>
      </p:sp>
      <p:sp>
        <p:nvSpPr>
          <p:cNvPr id="3" name="内容占位符 2"/>
          <p:cNvSpPr>
            <a:spLocks noGrp="1"/>
          </p:cNvSpPr>
          <p:nvPr>
            <p:ph idx="1"/>
          </p:nvPr>
        </p:nvSpPr>
        <p:spPr/>
        <p:txBody>
          <a:bodyPr/>
          <a:lstStyle/>
          <a:p>
            <a:endParaRPr lang="zh-CN" altLang="en-US"/>
          </a:p>
        </p:txBody>
      </p:sp>
      <p:pic>
        <p:nvPicPr>
          <p:cNvPr id="8" name="图片 7"/>
          <p:cNvPicPr>
            <a:picLocks noChangeAspect="1"/>
          </p:cNvPicPr>
          <p:nvPr/>
        </p:nvPicPr>
        <p:blipFill rotWithShape="1">
          <a:blip r:embed="rId3"/>
          <a:srcRect r="11918"/>
          <a:stretch/>
        </p:blipFill>
        <p:spPr>
          <a:xfrm>
            <a:off x="8333951" y="1870083"/>
            <a:ext cx="3738987" cy="3684255"/>
          </a:xfrm>
          <a:prstGeom prst="rect">
            <a:avLst/>
          </a:prstGeom>
        </p:spPr>
      </p:pic>
      <p:pic>
        <p:nvPicPr>
          <p:cNvPr id="9" name="图片 8"/>
          <p:cNvPicPr>
            <a:picLocks noChangeAspect="1"/>
          </p:cNvPicPr>
          <p:nvPr/>
        </p:nvPicPr>
        <p:blipFill rotWithShape="1">
          <a:blip r:embed="rId4"/>
          <a:srcRect l="5920" t="25197" r="7329" b="6078"/>
          <a:stretch/>
        </p:blipFill>
        <p:spPr>
          <a:xfrm>
            <a:off x="101094" y="1825625"/>
            <a:ext cx="8400431" cy="3743389"/>
          </a:xfrm>
          <a:prstGeom prst="rect">
            <a:avLst/>
          </a:prstGeom>
        </p:spPr>
      </p:pic>
      <p:sp>
        <p:nvSpPr>
          <p:cNvPr id="10" name="矩形 9"/>
          <p:cNvSpPr/>
          <p:nvPr/>
        </p:nvSpPr>
        <p:spPr>
          <a:xfrm>
            <a:off x="4301309" y="3900555"/>
            <a:ext cx="387458" cy="20147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12"/>
          <p:cNvSpPr>
            <a:spLocks noGrp="1"/>
          </p:cNvSpPr>
          <p:nvPr>
            <p:ph type="sldNum" sz="quarter" idx="12"/>
          </p:nvPr>
        </p:nvSpPr>
        <p:spPr/>
        <p:txBody>
          <a:bodyPr/>
          <a:lstStyle/>
          <a:p>
            <a:fld id="{565CE74E-AB26-4998-AD42-012C4C1AD076}" type="slidenum">
              <a:rPr lang="zh-CN" altLang="en-US" smtClean="0"/>
              <a:pPr/>
              <a:t>12</a:t>
            </a:fld>
            <a:r>
              <a:rPr lang="en-US" altLang="zh-CN" smtClean="0"/>
              <a:t>/30</a:t>
            </a:r>
            <a:endParaRPr lang="zh-CN" altLang="en-US" dirty="0"/>
          </a:p>
        </p:txBody>
      </p:sp>
    </p:spTree>
    <p:extLst>
      <p:ext uri="{BB962C8B-B14F-4D97-AF65-F5344CB8AC3E}">
        <p14:creationId xmlns:p14="http://schemas.microsoft.com/office/powerpoint/2010/main" val="31587906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Taurus with 2PL </a:t>
            </a:r>
            <a:r>
              <a:rPr lang="en-US" altLang="zh-CN" dirty="0" smtClean="0"/>
              <a:t>- Flush</a:t>
            </a:r>
            <a:endParaRPr lang="zh-CN" altLang="en-US" dirty="0"/>
          </a:p>
        </p:txBody>
      </p:sp>
      <p:sp>
        <p:nvSpPr>
          <p:cNvPr id="3" name="内容占位符 2"/>
          <p:cNvSpPr>
            <a:spLocks noGrp="1"/>
          </p:cNvSpPr>
          <p:nvPr>
            <p:ph idx="1"/>
          </p:nvPr>
        </p:nvSpPr>
        <p:spPr/>
        <p:txBody>
          <a:bodyPr/>
          <a:lstStyle/>
          <a:p>
            <a:pPr lvl="1"/>
            <a:r>
              <a:rPr lang="en-US" altLang="zh-CN" dirty="0" smtClean="0"/>
              <a:t>Log Manager Threads: </a:t>
            </a:r>
            <a:r>
              <a:rPr lang="en-US" altLang="zh-CN" dirty="0" err="1" smtClean="0"/>
              <a:t>buffer</a:t>
            </a:r>
            <a:r>
              <a:rPr lang="en-US" altLang="zh-CN" dirty="0" err="1" smtClean="0">
                <a:sym typeface="Wingdings" panose="05000000000000000000" pitchFamily="2" charset="2"/>
              </a:rPr>
              <a:t>disk</a:t>
            </a:r>
            <a:endParaRPr lang="en-US" altLang="zh-CN" dirty="0" smtClean="0">
              <a:sym typeface="Wingdings" panose="05000000000000000000" pitchFamily="2" charset="2"/>
            </a:endParaRPr>
          </a:p>
          <a:p>
            <a:pPr lvl="1"/>
            <a:r>
              <a:rPr lang="en-US" altLang="zh-CN" dirty="0" smtClean="0">
                <a:sym typeface="Wingdings" panose="05000000000000000000" pitchFamily="2" charset="2"/>
              </a:rPr>
              <a:t>A timeout period has passed or when the buffer is half full</a:t>
            </a:r>
            <a:endParaRPr lang="en-US" altLang="zh-CN" dirty="0" smtClean="0"/>
          </a:p>
          <a:p>
            <a:pPr lvl="1"/>
            <a:r>
              <a:rPr lang="en-US" altLang="zh-CN" dirty="0" err="1" smtClean="0"/>
              <a:t>readyLSN</a:t>
            </a:r>
            <a:r>
              <a:rPr lang="en-US" altLang="zh-CN" dirty="0" smtClean="0"/>
              <a:t>: safely flush log buffer position</a:t>
            </a:r>
          </a:p>
          <a:p>
            <a:pPr lvl="1"/>
            <a:r>
              <a:rPr lang="en-US" altLang="zh-CN" dirty="0" smtClean="0"/>
              <a:t>Last </a:t>
            </a:r>
            <a:r>
              <a:rPr lang="en-US" altLang="zh-CN" dirty="0"/>
              <a:t>LSN allocated by each worker of log manager L      </a:t>
            </a:r>
            <a:r>
              <a:rPr lang="en-US" altLang="zh-CN" dirty="0" err="1"/>
              <a:t>L.allocatedLSN</a:t>
            </a:r>
            <a:endParaRPr lang="en-US" altLang="zh-CN" dirty="0"/>
          </a:p>
          <a:p>
            <a:pPr lvl="1"/>
            <a:r>
              <a:rPr lang="en-US" altLang="zh-CN" dirty="0"/>
              <a:t>Last LSN filled by each worker of log manager L            </a:t>
            </a:r>
            <a:r>
              <a:rPr lang="en-US" altLang="zh-CN" dirty="0" err="1"/>
              <a:t>L.filledLSN</a:t>
            </a:r>
            <a:endParaRPr lang="en-US" altLang="zh-CN" dirty="0"/>
          </a:p>
          <a:p>
            <a:endParaRPr lang="zh-CN" altLang="en-US" dirty="0"/>
          </a:p>
        </p:txBody>
      </p:sp>
      <p:pic>
        <p:nvPicPr>
          <p:cNvPr id="5" name="图片 4"/>
          <p:cNvPicPr>
            <a:picLocks noChangeAspect="1"/>
          </p:cNvPicPr>
          <p:nvPr/>
        </p:nvPicPr>
        <p:blipFill>
          <a:blip r:embed="rId3"/>
          <a:stretch>
            <a:fillRect/>
          </a:stretch>
        </p:blipFill>
        <p:spPr>
          <a:xfrm>
            <a:off x="2325294" y="3978106"/>
            <a:ext cx="6191699" cy="2560810"/>
          </a:xfrm>
          <a:prstGeom prst="rect">
            <a:avLst/>
          </a:prstGeom>
        </p:spPr>
      </p:pic>
      <p:sp>
        <p:nvSpPr>
          <p:cNvPr id="8" name="灯片编号占位符 7"/>
          <p:cNvSpPr>
            <a:spLocks noGrp="1"/>
          </p:cNvSpPr>
          <p:nvPr>
            <p:ph type="sldNum" sz="quarter" idx="12"/>
          </p:nvPr>
        </p:nvSpPr>
        <p:spPr/>
        <p:txBody>
          <a:bodyPr/>
          <a:lstStyle/>
          <a:p>
            <a:fld id="{565CE74E-AB26-4998-AD42-012C4C1AD076}" type="slidenum">
              <a:rPr lang="zh-CN" altLang="en-US" smtClean="0"/>
              <a:pPr/>
              <a:t>13</a:t>
            </a:fld>
            <a:r>
              <a:rPr lang="en-US" altLang="zh-CN" smtClean="0"/>
              <a:t>/30</a:t>
            </a:r>
            <a:endParaRPr lang="zh-CN" altLang="en-US" dirty="0"/>
          </a:p>
        </p:txBody>
      </p:sp>
    </p:spTree>
    <p:extLst>
      <p:ext uri="{BB962C8B-B14F-4D97-AF65-F5344CB8AC3E}">
        <p14:creationId xmlns:p14="http://schemas.microsoft.com/office/powerpoint/2010/main" val="354899557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Recovery Operations</a:t>
            </a:r>
            <a:endParaRPr lang="zh-CN" altLang="en-US" dirty="0"/>
          </a:p>
        </p:txBody>
      </p:sp>
      <p:sp>
        <p:nvSpPr>
          <p:cNvPr id="3" name="内容占位符 2"/>
          <p:cNvSpPr>
            <a:spLocks noGrp="1"/>
          </p:cNvSpPr>
          <p:nvPr>
            <p:ph idx="1"/>
          </p:nvPr>
        </p:nvSpPr>
        <p:spPr/>
        <p:txBody>
          <a:bodyPr/>
          <a:lstStyle/>
          <a:p>
            <a:r>
              <a:rPr lang="en-US" altLang="zh-CN" dirty="0" smtClean="0"/>
              <a:t>Data Structure</a:t>
            </a:r>
          </a:p>
          <a:p>
            <a:pPr lvl="1"/>
            <a:r>
              <a:rPr lang="en-US" altLang="zh-CN" dirty="0" smtClean="0"/>
              <a:t>Global Recovered LSN Vector                        RLV</a:t>
            </a:r>
          </a:p>
          <a:p>
            <a:pPr lvl="1"/>
            <a:r>
              <a:rPr lang="en-US" altLang="zh-CN" dirty="0"/>
              <a:t>Global </a:t>
            </a:r>
            <a:r>
              <a:rPr lang="en-US" altLang="zh-CN" dirty="0" smtClean="0"/>
              <a:t>Ending LSN Vector(log file sizes)        ELV</a:t>
            </a:r>
          </a:p>
          <a:p>
            <a:r>
              <a:rPr lang="en-US" altLang="zh-CN" dirty="0" smtClean="0"/>
              <a:t>Per Log Metadata</a:t>
            </a:r>
          </a:p>
          <a:p>
            <a:pPr lvl="1"/>
            <a:r>
              <a:rPr lang="en-US" altLang="zh-CN" dirty="0" smtClean="0"/>
              <a:t>Transaction Pool                                              </a:t>
            </a:r>
            <a:r>
              <a:rPr lang="en-US" altLang="zh-CN" dirty="0" err="1" smtClean="0"/>
              <a:t>L.pool</a:t>
            </a:r>
            <a:endParaRPr lang="en-US" altLang="zh-CN" dirty="0" smtClean="0"/>
          </a:p>
          <a:p>
            <a:pPr lvl="1"/>
            <a:r>
              <a:rPr lang="en-US" altLang="zh-CN" dirty="0" smtClean="0"/>
              <a:t>Max LSN                                                          </a:t>
            </a:r>
            <a:r>
              <a:rPr lang="en-US" altLang="zh-CN" dirty="0" err="1" smtClean="0"/>
              <a:t>L.maxLSN</a:t>
            </a:r>
            <a:endParaRPr lang="en-US" altLang="zh-CN" dirty="0" smtClean="0"/>
          </a:p>
          <a:p>
            <a:pPr lvl="1"/>
            <a:endParaRPr lang="zh-CN" altLang="en-US" dirty="0"/>
          </a:p>
        </p:txBody>
      </p:sp>
      <p:sp>
        <p:nvSpPr>
          <p:cNvPr id="8" name="灯片编号占位符 7"/>
          <p:cNvSpPr>
            <a:spLocks noGrp="1"/>
          </p:cNvSpPr>
          <p:nvPr>
            <p:ph type="sldNum" sz="quarter" idx="12"/>
          </p:nvPr>
        </p:nvSpPr>
        <p:spPr/>
        <p:txBody>
          <a:bodyPr/>
          <a:lstStyle/>
          <a:p>
            <a:fld id="{565CE74E-AB26-4998-AD42-012C4C1AD076}" type="slidenum">
              <a:rPr lang="zh-CN" altLang="en-US" smtClean="0"/>
              <a:pPr/>
              <a:t>14</a:t>
            </a:fld>
            <a:r>
              <a:rPr lang="en-US" altLang="zh-CN" smtClean="0"/>
              <a:t>/30</a:t>
            </a:r>
            <a:endParaRPr lang="zh-CN" altLang="en-US" dirty="0"/>
          </a:p>
        </p:txBody>
      </p:sp>
    </p:spTree>
    <p:extLst>
      <p:ext uri="{BB962C8B-B14F-4D97-AF65-F5344CB8AC3E}">
        <p14:creationId xmlns:p14="http://schemas.microsoft.com/office/powerpoint/2010/main" val="71696403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Taurus with 2PL - Recovery</a:t>
            </a:r>
            <a:endParaRPr lang="zh-CN" altLang="en-US" dirty="0"/>
          </a:p>
        </p:txBody>
      </p:sp>
      <p:sp>
        <p:nvSpPr>
          <p:cNvPr id="3" name="内容占位符 2"/>
          <p:cNvSpPr>
            <a:spLocks noGrp="1"/>
          </p:cNvSpPr>
          <p:nvPr>
            <p:ph idx="1"/>
          </p:nvPr>
        </p:nvSpPr>
        <p:spPr/>
        <p:txBody>
          <a:bodyPr/>
          <a:lstStyle/>
          <a:p>
            <a:endParaRPr lang="zh-CN" altLang="en-US" dirty="0"/>
          </a:p>
        </p:txBody>
      </p:sp>
      <p:pic>
        <p:nvPicPr>
          <p:cNvPr id="4" name="图片 3"/>
          <p:cNvPicPr>
            <a:picLocks noChangeAspect="1"/>
          </p:cNvPicPr>
          <p:nvPr/>
        </p:nvPicPr>
        <p:blipFill rotWithShape="1">
          <a:blip r:embed="rId3"/>
          <a:srcRect l="6091" t="24618" r="9210" b="16358"/>
          <a:stretch/>
        </p:blipFill>
        <p:spPr>
          <a:xfrm>
            <a:off x="1155468" y="1825625"/>
            <a:ext cx="10641669" cy="4171414"/>
          </a:xfrm>
          <a:prstGeom prst="rect">
            <a:avLst/>
          </a:prstGeom>
        </p:spPr>
      </p:pic>
      <p:sp>
        <p:nvSpPr>
          <p:cNvPr id="9" name="灯片编号占位符 8"/>
          <p:cNvSpPr>
            <a:spLocks noGrp="1"/>
          </p:cNvSpPr>
          <p:nvPr>
            <p:ph type="sldNum" sz="quarter" idx="12"/>
          </p:nvPr>
        </p:nvSpPr>
        <p:spPr/>
        <p:txBody>
          <a:bodyPr/>
          <a:lstStyle/>
          <a:p>
            <a:fld id="{565CE74E-AB26-4998-AD42-012C4C1AD076}" type="slidenum">
              <a:rPr lang="zh-CN" altLang="en-US" smtClean="0"/>
              <a:pPr/>
              <a:t>15</a:t>
            </a:fld>
            <a:r>
              <a:rPr lang="en-US" altLang="zh-CN" smtClean="0"/>
              <a:t>/30</a:t>
            </a:r>
            <a:endParaRPr lang="zh-CN" altLang="en-US" dirty="0"/>
          </a:p>
        </p:txBody>
      </p:sp>
      <p:sp>
        <p:nvSpPr>
          <p:cNvPr id="5" name="圆角矩形 4"/>
          <p:cNvSpPr/>
          <p:nvPr/>
        </p:nvSpPr>
        <p:spPr>
          <a:xfrm>
            <a:off x="7315199" y="5106389"/>
            <a:ext cx="261257" cy="237507"/>
          </a:xfrm>
          <a:prstGeom prst="round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441673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Limitation of Taurus</a:t>
            </a:r>
            <a:endParaRPr lang="zh-CN" altLang="en-US" dirty="0"/>
          </a:p>
        </p:txBody>
      </p:sp>
      <p:sp>
        <p:nvSpPr>
          <p:cNvPr id="3" name="内容占位符 2"/>
          <p:cNvSpPr>
            <a:spLocks noGrp="1"/>
          </p:cNvSpPr>
          <p:nvPr>
            <p:ph idx="1"/>
          </p:nvPr>
        </p:nvSpPr>
        <p:spPr/>
        <p:txBody>
          <a:bodyPr/>
          <a:lstStyle/>
          <a:p>
            <a:r>
              <a:rPr lang="en-US" altLang="zh-CN" dirty="0" smtClean="0"/>
              <a:t>The size of LV is proportional to the number </a:t>
            </a:r>
            <a:r>
              <a:rPr lang="en-US" altLang="zh-CN" dirty="0"/>
              <a:t>of log </a:t>
            </a:r>
            <a:r>
              <a:rPr lang="en-US" altLang="zh-CN" dirty="0" smtClean="0"/>
              <a:t>managers</a:t>
            </a:r>
          </a:p>
          <a:p>
            <a:pPr lvl="1">
              <a:buFont typeface="Arial" panose="020B0604020202020204" pitchFamily="34" charset="0"/>
              <a:buChar char="•"/>
            </a:pPr>
            <a:r>
              <a:rPr lang="en-US" altLang="zh-CN" dirty="0" smtClean="0"/>
              <a:t>LV compression and SIMD(</a:t>
            </a:r>
            <a:r>
              <a:rPr lang="en-US" altLang="zh-CN" dirty="0"/>
              <a:t>Single Instruction Multiple Data</a:t>
            </a:r>
            <a:r>
              <a:rPr lang="en-US" altLang="zh-CN" dirty="0" smtClean="0"/>
              <a:t>) instructions/a dependency-aware </a:t>
            </a:r>
            <a:r>
              <a:rPr lang="en-US" altLang="zh-CN" dirty="0" err="1" smtClean="0"/>
              <a:t>txn</a:t>
            </a:r>
            <a:r>
              <a:rPr lang="en-US" altLang="zh-CN" dirty="0" smtClean="0"/>
              <a:t>-to-log mapping mechanism</a:t>
            </a:r>
          </a:p>
          <a:p>
            <a:r>
              <a:rPr lang="en-US" altLang="zh-CN" dirty="0" smtClean="0"/>
              <a:t>The </a:t>
            </a:r>
            <a:r>
              <a:rPr lang="en-US" altLang="zh-CN" dirty="0"/>
              <a:t>amount of parallelism </a:t>
            </a:r>
            <a:r>
              <a:rPr lang="en-US" altLang="zh-CN" dirty="0" smtClean="0"/>
              <a:t>during recovery </a:t>
            </a:r>
            <a:r>
              <a:rPr lang="en-US" altLang="zh-CN" dirty="0"/>
              <a:t>for workloads with high </a:t>
            </a:r>
            <a:r>
              <a:rPr lang="en-US" altLang="zh-CN" dirty="0" smtClean="0"/>
              <a:t>contention</a:t>
            </a:r>
          </a:p>
          <a:p>
            <a:r>
              <a:rPr lang="en-US" altLang="zh-CN" dirty="0" smtClean="0"/>
              <a:t>Large pool</a:t>
            </a:r>
            <a:r>
              <a:rPr lang="zh-CN" altLang="en-US" dirty="0"/>
              <a:t> </a:t>
            </a:r>
            <a:r>
              <a:rPr lang="en-US" altLang="zh-CN" dirty="0" smtClean="0"/>
              <a:t>size, scan the whole pool for next </a:t>
            </a:r>
            <a:r>
              <a:rPr lang="en-US" altLang="zh-CN" dirty="0" err="1" smtClean="0"/>
              <a:t>txn</a:t>
            </a:r>
            <a:endParaRPr lang="en-US" altLang="zh-CN" dirty="0" smtClean="0"/>
          </a:p>
          <a:p>
            <a:pPr lvl="1">
              <a:buFont typeface="Arial" panose="020B0604020202020204" pitchFamily="34" charset="0"/>
              <a:buChar char="•"/>
            </a:pPr>
            <a:r>
              <a:rPr lang="en-US" altLang="zh-CN" dirty="0"/>
              <a:t> Heuristic optimizations </a:t>
            </a:r>
            <a:r>
              <a:rPr lang="en-US" altLang="zh-CN" dirty="0" smtClean="0"/>
              <a:t>like zig-zag </a:t>
            </a:r>
            <a:r>
              <a:rPr lang="en-US" altLang="zh-CN" dirty="0"/>
              <a:t>scans could </a:t>
            </a:r>
            <a:r>
              <a:rPr lang="en-US" altLang="zh-CN" dirty="0" smtClean="0"/>
              <a:t>help</a:t>
            </a:r>
          </a:p>
          <a:p>
            <a:pPr lvl="1">
              <a:buFont typeface="Arial" panose="020B0604020202020204" pitchFamily="34" charset="0"/>
              <a:buChar char="•"/>
            </a:pPr>
            <a:endParaRPr lang="en-US" altLang="zh-CN" dirty="0" smtClean="0"/>
          </a:p>
          <a:p>
            <a:pPr marL="457200" lvl="1" indent="0">
              <a:buNone/>
            </a:pPr>
            <a:endParaRPr lang="en-US" altLang="zh-CN" dirty="0" smtClean="0"/>
          </a:p>
          <a:p>
            <a:endParaRPr lang="zh-CN" altLang="en-US" dirty="0"/>
          </a:p>
        </p:txBody>
      </p:sp>
      <p:sp>
        <p:nvSpPr>
          <p:cNvPr id="8" name="灯片编号占位符 7"/>
          <p:cNvSpPr>
            <a:spLocks noGrp="1"/>
          </p:cNvSpPr>
          <p:nvPr>
            <p:ph type="sldNum" sz="quarter" idx="12"/>
          </p:nvPr>
        </p:nvSpPr>
        <p:spPr/>
        <p:txBody>
          <a:bodyPr/>
          <a:lstStyle/>
          <a:p>
            <a:fld id="{565CE74E-AB26-4998-AD42-012C4C1AD076}" type="slidenum">
              <a:rPr lang="zh-CN" altLang="en-US" smtClean="0"/>
              <a:pPr/>
              <a:t>16</a:t>
            </a:fld>
            <a:r>
              <a:rPr lang="en-US" altLang="zh-CN" smtClean="0"/>
              <a:t>/30</a:t>
            </a:r>
            <a:endParaRPr lang="zh-CN" altLang="en-US" dirty="0"/>
          </a:p>
        </p:txBody>
      </p:sp>
    </p:spTree>
    <p:extLst>
      <p:ext uri="{BB962C8B-B14F-4D97-AF65-F5344CB8AC3E}">
        <p14:creationId xmlns:p14="http://schemas.microsoft.com/office/powerpoint/2010/main" val="35432702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Optimization: LV Compression</a:t>
            </a:r>
            <a:endParaRPr lang="zh-CN" altLang="en-US" dirty="0"/>
          </a:p>
        </p:txBody>
      </p:sp>
      <p:sp>
        <p:nvSpPr>
          <p:cNvPr id="3" name="内容占位符 2"/>
          <p:cNvSpPr>
            <a:spLocks noGrp="1"/>
          </p:cNvSpPr>
          <p:nvPr>
            <p:ph idx="1"/>
          </p:nvPr>
        </p:nvSpPr>
        <p:spPr/>
        <p:txBody>
          <a:bodyPr>
            <a:normAutofit fontScale="92500"/>
          </a:bodyPr>
          <a:lstStyle/>
          <a:p>
            <a:r>
              <a:rPr lang="en-US" altLang="zh-CN" dirty="0" smtClean="0"/>
              <a:t>Two issues</a:t>
            </a:r>
          </a:p>
          <a:p>
            <a:pPr lvl="1">
              <a:buFont typeface="Arial" panose="020B0604020202020204" pitchFamily="34" charset="0"/>
              <a:buChar char="•"/>
            </a:pPr>
            <a:r>
              <a:rPr lang="en-US" altLang="zh-CN" dirty="0" err="1" smtClean="0"/>
              <a:t>ReadLV</a:t>
            </a:r>
            <a:r>
              <a:rPr lang="en-US" altLang="zh-CN" dirty="0" smtClean="0"/>
              <a:t> </a:t>
            </a:r>
            <a:r>
              <a:rPr lang="en-US" altLang="zh-CN" dirty="0"/>
              <a:t>and </a:t>
            </a:r>
            <a:r>
              <a:rPr lang="en-US" altLang="zh-CN" dirty="0" err="1" smtClean="0"/>
              <a:t>writeLV</a:t>
            </a:r>
            <a:r>
              <a:rPr lang="en-US" altLang="zh-CN" dirty="0" smtClean="0"/>
              <a:t>, changes the </a:t>
            </a:r>
            <a:r>
              <a:rPr lang="en-US" altLang="zh-CN" dirty="0"/>
              <a:t>data layout and incurs extra storage </a:t>
            </a:r>
            <a:r>
              <a:rPr lang="en-US" altLang="zh-CN" dirty="0" smtClean="0"/>
              <a:t>overhead</a:t>
            </a:r>
          </a:p>
          <a:p>
            <a:pPr lvl="1">
              <a:buFont typeface="Arial" panose="020B0604020202020204" pitchFamily="34" charset="0"/>
              <a:buChar char="•"/>
            </a:pPr>
            <a:r>
              <a:rPr lang="en-US" altLang="zh-CN" dirty="0" smtClean="0"/>
              <a:t>Transaction</a:t>
            </a:r>
            <a:r>
              <a:rPr lang="en-US" altLang="zh-CN" dirty="0" smtClean="0">
                <a:latin typeface="Times New Roman" panose="02020603050405020304" pitchFamily="18" charset="0"/>
                <a:cs typeface="Times New Roman" panose="02020603050405020304" pitchFamily="18" charset="0"/>
              </a:rPr>
              <a:t>’</a:t>
            </a:r>
            <a:r>
              <a:rPr lang="en-US" altLang="zh-CN" dirty="0" smtClean="0"/>
              <a:t>s </a:t>
            </a:r>
            <a:r>
              <a:rPr lang="en-US" altLang="zh-CN" dirty="0"/>
              <a:t>LV is stored for each </a:t>
            </a:r>
            <a:r>
              <a:rPr lang="en-US" altLang="zh-CN" dirty="0" err="1" smtClean="0"/>
              <a:t>logrecord</a:t>
            </a:r>
            <a:r>
              <a:rPr lang="en-US" altLang="zh-CN" dirty="0" smtClean="0"/>
              <a:t>, which significantly increase </a:t>
            </a:r>
            <a:r>
              <a:rPr lang="en-US" altLang="zh-CN" dirty="0"/>
              <a:t>the log </a:t>
            </a:r>
            <a:r>
              <a:rPr lang="en-US" altLang="zh-CN" dirty="0" smtClean="0"/>
              <a:t>size</a:t>
            </a:r>
          </a:p>
          <a:p>
            <a:r>
              <a:rPr lang="en-US" altLang="zh-CN" dirty="0" smtClean="0"/>
              <a:t>Tuple LV Compression</a:t>
            </a:r>
          </a:p>
          <a:p>
            <a:pPr lvl="1">
              <a:buFont typeface="Arial" panose="020B0604020202020204" pitchFamily="34" charset="0"/>
              <a:buChar char="•"/>
            </a:pPr>
            <a:r>
              <a:rPr lang="en-US" altLang="zh-CN" dirty="0" smtClean="0"/>
              <a:t>Stores LVs only for active </a:t>
            </a:r>
            <a:r>
              <a:rPr lang="en-US" altLang="zh-CN" dirty="0" err="1" smtClean="0"/>
              <a:t>txns</a:t>
            </a:r>
            <a:r>
              <a:rPr lang="en-US" altLang="zh-CN" dirty="0" smtClean="0"/>
              <a:t> in the lock table</a:t>
            </a:r>
          </a:p>
          <a:p>
            <a:pPr lvl="1">
              <a:buFont typeface="Arial" panose="020B0604020202020204" pitchFamily="34" charset="0"/>
              <a:buChar char="•"/>
            </a:pPr>
            <a:r>
              <a:rPr lang="en-US" altLang="zh-CN" dirty="0" smtClean="0"/>
              <a:t>A trade-off between higher compression ratio and fewer artificial dependencies--a new parameter PLV[</a:t>
            </a:r>
            <a:r>
              <a:rPr lang="en-US" altLang="zh-CN" dirty="0" err="1" smtClean="0"/>
              <a:t>i</a:t>
            </a:r>
            <a:r>
              <a:rPr lang="en-US" altLang="zh-CN" dirty="0" smtClean="0"/>
              <a:t>]-LV[</a:t>
            </a:r>
            <a:r>
              <a:rPr lang="en-US" altLang="zh-CN" dirty="0" err="1" smtClean="0"/>
              <a:t>i</a:t>
            </a:r>
            <a:r>
              <a:rPr lang="en-US" altLang="zh-CN" dirty="0" smtClean="0"/>
              <a:t>]&gt;=</a:t>
            </a:r>
            <a:r>
              <a:rPr lang="az-Cyrl-AZ" altLang="zh-CN" dirty="0" smtClean="0"/>
              <a:t>б</a:t>
            </a:r>
            <a:r>
              <a:rPr lang="zh-CN" altLang="en-US" dirty="0"/>
              <a:t>才可换</a:t>
            </a:r>
            <a:r>
              <a:rPr lang="zh-CN" altLang="en-US" dirty="0" smtClean="0"/>
              <a:t>出</a:t>
            </a:r>
            <a:endParaRPr lang="en-US" altLang="zh-CN" dirty="0" smtClean="0"/>
          </a:p>
          <a:p>
            <a:r>
              <a:rPr lang="en-US" altLang="zh-CN" dirty="0" smtClean="0"/>
              <a:t>Log Record LV Compression</a:t>
            </a:r>
          </a:p>
          <a:p>
            <a:pPr lvl="1">
              <a:buFont typeface="Arial" panose="020B0604020202020204" pitchFamily="34" charset="0"/>
              <a:buChar char="•"/>
            </a:pPr>
            <a:r>
              <a:rPr lang="en-US" altLang="zh-CN" dirty="0" smtClean="0"/>
              <a:t>stores not </a:t>
            </a:r>
            <a:r>
              <a:rPr lang="en-US" altLang="zh-CN" dirty="0"/>
              <a:t>all dimensions of a </a:t>
            </a:r>
            <a:r>
              <a:rPr lang="en-US" altLang="zh-CN" dirty="0" err="1" smtClean="0"/>
              <a:t>txn</a:t>
            </a:r>
            <a:r>
              <a:rPr lang="en-US" altLang="zh-CN" dirty="0" err="1" smtClean="0">
                <a:latin typeface="Times New Roman" panose="02020603050405020304" pitchFamily="18" charset="0"/>
                <a:cs typeface="Times New Roman" panose="02020603050405020304" pitchFamily="18" charset="0"/>
              </a:rPr>
              <a:t>’</a:t>
            </a:r>
            <a:r>
              <a:rPr lang="en-US" altLang="zh-CN" dirty="0" err="1" smtClean="0"/>
              <a:t>s</a:t>
            </a:r>
            <a:r>
              <a:rPr lang="en-US" altLang="zh-CN" dirty="0" smtClean="0"/>
              <a:t> LV</a:t>
            </a:r>
          </a:p>
          <a:p>
            <a:pPr lvl="1">
              <a:buFont typeface="Arial" panose="020B0604020202020204" pitchFamily="34" charset="0"/>
              <a:buChar char="•"/>
            </a:pPr>
            <a:r>
              <a:rPr lang="en-US" altLang="zh-CN" dirty="0" smtClean="0"/>
              <a:t>set </a:t>
            </a:r>
            <a:r>
              <a:rPr lang="en-US" altLang="zh-CN" dirty="0"/>
              <a:t>anchor </a:t>
            </a:r>
            <a:r>
              <a:rPr lang="en-US" altLang="zh-CN" dirty="0" smtClean="0"/>
              <a:t>points</a:t>
            </a:r>
            <a:endParaRPr lang="zh-CN" altLang="en-US" dirty="0"/>
          </a:p>
        </p:txBody>
      </p:sp>
      <p:sp>
        <p:nvSpPr>
          <p:cNvPr id="8" name="灯片编号占位符 7"/>
          <p:cNvSpPr>
            <a:spLocks noGrp="1"/>
          </p:cNvSpPr>
          <p:nvPr>
            <p:ph type="sldNum" sz="quarter" idx="12"/>
          </p:nvPr>
        </p:nvSpPr>
        <p:spPr/>
        <p:txBody>
          <a:bodyPr/>
          <a:lstStyle/>
          <a:p>
            <a:fld id="{565CE74E-AB26-4998-AD42-012C4C1AD076}" type="slidenum">
              <a:rPr lang="zh-CN" altLang="en-US" smtClean="0"/>
              <a:pPr/>
              <a:t>17</a:t>
            </a:fld>
            <a:r>
              <a:rPr lang="en-US" altLang="zh-CN" smtClean="0"/>
              <a:t>/30</a:t>
            </a:r>
            <a:endParaRPr lang="zh-CN" altLang="en-US" dirty="0"/>
          </a:p>
        </p:txBody>
      </p:sp>
      <p:pic>
        <p:nvPicPr>
          <p:cNvPr id="4" name="图片 3"/>
          <p:cNvPicPr>
            <a:picLocks noChangeAspect="1"/>
          </p:cNvPicPr>
          <p:nvPr/>
        </p:nvPicPr>
        <p:blipFill>
          <a:blip r:embed="rId3"/>
          <a:stretch>
            <a:fillRect/>
          </a:stretch>
        </p:blipFill>
        <p:spPr>
          <a:xfrm>
            <a:off x="6242757" y="4948099"/>
            <a:ext cx="4492535" cy="1657637"/>
          </a:xfrm>
          <a:prstGeom prst="rect">
            <a:avLst/>
          </a:prstGeom>
        </p:spPr>
      </p:pic>
    </p:spTree>
    <p:extLst>
      <p:ext uri="{BB962C8B-B14F-4D97-AF65-F5344CB8AC3E}">
        <p14:creationId xmlns:p14="http://schemas.microsoft.com/office/powerpoint/2010/main" val="196663352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Optimization</a:t>
            </a:r>
            <a:r>
              <a:rPr lang="en-US" altLang="zh-CN" dirty="0" smtClean="0"/>
              <a:t>: Vectorization</a:t>
            </a:r>
            <a:endParaRPr lang="zh-CN" altLang="en-US" dirty="0"/>
          </a:p>
        </p:txBody>
      </p:sp>
      <p:sp>
        <p:nvSpPr>
          <p:cNvPr id="3" name="内容占位符 2"/>
          <p:cNvSpPr>
            <a:spLocks noGrp="1"/>
          </p:cNvSpPr>
          <p:nvPr>
            <p:ph idx="1"/>
          </p:nvPr>
        </p:nvSpPr>
        <p:spPr/>
        <p:txBody>
          <a:bodyPr>
            <a:normAutofit/>
          </a:bodyPr>
          <a:lstStyle/>
          <a:p>
            <a:r>
              <a:rPr lang="en-US" altLang="zh-CN" dirty="0" smtClean="0"/>
              <a:t>Logging overhead</a:t>
            </a:r>
          </a:p>
          <a:p>
            <a:pPr lvl="1">
              <a:buFont typeface="Arial" panose="020B0604020202020204" pitchFamily="34" charset="0"/>
              <a:buChar char="•"/>
            </a:pPr>
            <a:r>
              <a:rPr lang="en-US" altLang="zh-CN" dirty="0" smtClean="0"/>
              <a:t>LV</a:t>
            </a:r>
            <a:r>
              <a:rPr lang="zh-CN" altLang="en-US" dirty="0" smtClean="0"/>
              <a:t>的计算和移动</a:t>
            </a:r>
            <a:endParaRPr lang="en-US" altLang="zh-CN" dirty="0" smtClean="0"/>
          </a:p>
          <a:p>
            <a:pPr lvl="1">
              <a:buFont typeface="Arial" panose="020B0604020202020204" pitchFamily="34" charset="0"/>
              <a:buChar char="•"/>
            </a:pPr>
            <a:r>
              <a:rPr lang="zh-CN" altLang="en-US" dirty="0" smtClean="0"/>
              <a:t>创建</a:t>
            </a:r>
            <a:r>
              <a:rPr lang="en-US" altLang="zh-CN" dirty="0" smtClean="0"/>
              <a:t>log records</a:t>
            </a:r>
            <a:r>
              <a:rPr lang="zh-CN" altLang="en-US" dirty="0" smtClean="0"/>
              <a:t>和写入内存</a:t>
            </a:r>
            <a:r>
              <a:rPr lang="en-US" altLang="zh-CN" dirty="0" smtClean="0"/>
              <a:t>buffer</a:t>
            </a:r>
            <a:r>
              <a:rPr lang="zh-CN" altLang="en-US" dirty="0" smtClean="0"/>
              <a:t>的开销</a:t>
            </a:r>
            <a:endParaRPr lang="en-US" altLang="zh-CN" dirty="0" smtClean="0"/>
          </a:p>
          <a:p>
            <a:pPr lvl="1">
              <a:buFont typeface="Arial" panose="020B0604020202020204" pitchFamily="34" charset="0"/>
              <a:buChar char="•"/>
            </a:pPr>
            <a:r>
              <a:rPr lang="zh-CN" altLang="en-US" dirty="0" smtClean="0"/>
              <a:t>基于锁的并发控制算法和前两个带来的额外延迟带来额外的锁竞争</a:t>
            </a:r>
            <a:endParaRPr lang="en-US" altLang="zh-CN" dirty="0" smtClean="0"/>
          </a:p>
          <a:p>
            <a:pPr lvl="1">
              <a:buFont typeface="Arial" panose="020B0604020202020204" pitchFamily="34" charset="0"/>
              <a:buChar char="•"/>
            </a:pPr>
            <a:r>
              <a:rPr lang="zh-CN" altLang="en-US" dirty="0"/>
              <a:t>持久</a:t>
            </a:r>
            <a:r>
              <a:rPr lang="zh-CN" altLang="en-US" dirty="0" smtClean="0"/>
              <a:t>化</a:t>
            </a:r>
            <a:r>
              <a:rPr lang="en-US" altLang="zh-CN" dirty="0" smtClean="0"/>
              <a:t>log record</a:t>
            </a:r>
            <a:r>
              <a:rPr lang="zh-CN" altLang="en-US" dirty="0" smtClean="0"/>
              <a:t>到磁盘的时间开销</a:t>
            </a:r>
            <a:endParaRPr lang="en-US" altLang="zh-CN" dirty="0" smtClean="0"/>
          </a:p>
          <a:p>
            <a:r>
              <a:rPr lang="en-US" altLang="zh-CN" dirty="0"/>
              <a:t>E</a:t>
            </a:r>
            <a:r>
              <a:rPr lang="en-US" altLang="zh-CN" dirty="0" smtClean="0"/>
              <a:t>xploit </a:t>
            </a:r>
            <a:r>
              <a:rPr lang="en-US" altLang="zh-CN" dirty="0"/>
              <a:t>the data parallelism in the LSN Vector as the values </a:t>
            </a:r>
            <a:r>
              <a:rPr lang="en-US" altLang="zh-CN" dirty="0" smtClean="0"/>
              <a:t>within a </a:t>
            </a:r>
            <a:r>
              <a:rPr lang="en-US" altLang="zh-CN" dirty="0"/>
              <a:t>single vector are processed independently</a:t>
            </a:r>
            <a:endParaRPr lang="en-US" altLang="zh-CN" dirty="0" smtClean="0"/>
          </a:p>
          <a:p>
            <a:r>
              <a:rPr lang="en-US" altLang="zh-CN" dirty="0" smtClean="0"/>
              <a:t>Provide SIMD </a:t>
            </a:r>
            <a:r>
              <a:rPr lang="en-US" altLang="zh-CN" dirty="0"/>
              <a:t>extensions that allow the DBMS to process multiple </a:t>
            </a:r>
            <a:r>
              <a:rPr lang="en-US" altLang="zh-CN" dirty="0" smtClean="0"/>
              <a:t>vector elements </a:t>
            </a:r>
            <a:r>
              <a:rPr lang="en-US" altLang="zh-CN" dirty="0"/>
              <a:t>items in a single </a:t>
            </a:r>
            <a:r>
              <a:rPr lang="en-US" altLang="zh-CN" dirty="0" smtClean="0"/>
              <a:t>instruction</a:t>
            </a:r>
            <a:endParaRPr lang="zh-CN" altLang="en-US" dirty="0"/>
          </a:p>
        </p:txBody>
      </p:sp>
      <p:sp>
        <p:nvSpPr>
          <p:cNvPr id="8" name="灯片编号占位符 7"/>
          <p:cNvSpPr>
            <a:spLocks noGrp="1"/>
          </p:cNvSpPr>
          <p:nvPr>
            <p:ph type="sldNum" sz="quarter" idx="12"/>
          </p:nvPr>
        </p:nvSpPr>
        <p:spPr/>
        <p:txBody>
          <a:bodyPr/>
          <a:lstStyle/>
          <a:p>
            <a:fld id="{565CE74E-AB26-4998-AD42-012C4C1AD076}" type="slidenum">
              <a:rPr lang="zh-CN" altLang="en-US" smtClean="0"/>
              <a:pPr/>
              <a:t>18</a:t>
            </a:fld>
            <a:r>
              <a:rPr lang="en-US" altLang="zh-CN" smtClean="0"/>
              <a:t>/30</a:t>
            </a:r>
            <a:endParaRPr lang="zh-CN" altLang="en-US" dirty="0"/>
          </a:p>
        </p:txBody>
      </p:sp>
    </p:spTree>
    <p:extLst>
      <p:ext uri="{BB962C8B-B14F-4D97-AF65-F5344CB8AC3E}">
        <p14:creationId xmlns:p14="http://schemas.microsoft.com/office/powerpoint/2010/main" val="42864489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Extension: OCC&amp;MVCC</a:t>
            </a:r>
            <a:endParaRPr lang="zh-CN" altLang="en-US" dirty="0"/>
          </a:p>
        </p:txBody>
      </p:sp>
      <p:sp>
        <p:nvSpPr>
          <p:cNvPr id="3" name="内容占位符 2"/>
          <p:cNvSpPr>
            <a:spLocks noGrp="1"/>
          </p:cNvSpPr>
          <p:nvPr>
            <p:ph idx="1"/>
          </p:nvPr>
        </p:nvSpPr>
        <p:spPr/>
        <p:txBody>
          <a:bodyPr>
            <a:normAutofit fontScale="92500" lnSpcReduction="20000"/>
          </a:bodyPr>
          <a:lstStyle/>
          <a:p>
            <a:r>
              <a:rPr lang="en-US" altLang="zh-CN" dirty="0" smtClean="0"/>
              <a:t>2PL: Lock(</a:t>
            </a:r>
            <a:r>
              <a:rPr lang="en-US" altLang="zh-CN" dirty="0" err="1" smtClean="0"/>
              <a:t>key,type,T</a:t>
            </a:r>
            <a:r>
              <a:rPr lang="en-US" altLang="zh-CN" dirty="0" smtClean="0"/>
              <a:t>)</a:t>
            </a:r>
            <a:r>
              <a:rPr lang="en-US" altLang="zh-CN" dirty="0" smtClean="0">
                <a:sym typeface="Wingdings" panose="05000000000000000000" pitchFamily="2" charset="2"/>
              </a:rPr>
              <a:t>execute(T)update </a:t>
            </a:r>
            <a:r>
              <a:rPr lang="en-US" altLang="zh-CN" dirty="0">
                <a:sym typeface="Wingdings" panose="05000000000000000000" pitchFamily="2" charset="2"/>
              </a:rPr>
              <a:t>and </a:t>
            </a:r>
            <a:r>
              <a:rPr lang="en-US" altLang="zh-CN" dirty="0" err="1">
                <a:sym typeface="Wingdings" panose="05000000000000000000" pitchFamily="2" charset="2"/>
              </a:rPr>
              <a:t>releaseAsynchronously</a:t>
            </a:r>
            <a:r>
              <a:rPr lang="en-US" altLang="zh-CN" dirty="0">
                <a:sym typeface="Wingdings" panose="05000000000000000000" pitchFamily="2" charset="2"/>
              </a:rPr>
              <a:t> commit </a:t>
            </a:r>
            <a:endParaRPr lang="en-US" altLang="zh-CN" dirty="0" smtClean="0">
              <a:sym typeface="Wingdings" panose="05000000000000000000" pitchFamily="2" charset="2"/>
            </a:endParaRPr>
          </a:p>
          <a:p>
            <a:r>
              <a:rPr lang="en-US" altLang="zh-CN" dirty="0" smtClean="0">
                <a:sym typeface="Wingdings" panose="05000000000000000000" pitchFamily="2" charset="2"/>
              </a:rPr>
              <a:t>OCC:</a:t>
            </a:r>
          </a:p>
          <a:p>
            <a:pPr lvl="1"/>
            <a:r>
              <a:rPr lang="zh-CN" altLang="en-US" dirty="0" smtClean="0"/>
              <a:t>只读事务直接读</a:t>
            </a:r>
            <a:endParaRPr lang="en-US" altLang="zh-CN" dirty="0" smtClean="0"/>
          </a:p>
          <a:p>
            <a:pPr lvl="1"/>
            <a:r>
              <a:rPr lang="zh-CN" altLang="en-US" dirty="0" smtClean="0"/>
              <a:t>写事务要验证</a:t>
            </a:r>
            <a:r>
              <a:rPr lang="zh-CN" altLang="en-US" dirty="0"/>
              <a:t>读集合没有被其他事务修改</a:t>
            </a:r>
            <a:endParaRPr lang="en-US" altLang="zh-CN" dirty="0" smtClean="0">
              <a:sym typeface="Wingdings" panose="05000000000000000000" pitchFamily="2" charset="2"/>
            </a:endParaRPr>
          </a:p>
          <a:p>
            <a:r>
              <a:rPr lang="en-US" altLang="zh-CN" dirty="0" smtClean="0">
                <a:sym typeface="Wingdings" panose="05000000000000000000" pitchFamily="2" charset="2"/>
              </a:rPr>
              <a:t>MVCC</a:t>
            </a:r>
            <a:r>
              <a:rPr lang="zh-CN" altLang="en-US" dirty="0" smtClean="0">
                <a:sym typeface="Wingdings" panose="05000000000000000000" pitchFamily="2" charset="2"/>
              </a:rPr>
              <a:t>：</a:t>
            </a:r>
            <a:endParaRPr lang="en-US" altLang="zh-CN" dirty="0" smtClean="0">
              <a:sym typeface="Wingdings" panose="05000000000000000000" pitchFamily="2" charset="2"/>
            </a:endParaRPr>
          </a:p>
          <a:p>
            <a:pPr lvl="1"/>
            <a:r>
              <a:rPr lang="en-US" altLang="zh-CN" dirty="0" smtClean="0">
                <a:sym typeface="Wingdings" panose="05000000000000000000" pitchFamily="2" charset="2"/>
              </a:rPr>
              <a:t>Data version v-LSN Vector LV</a:t>
            </a:r>
          </a:p>
          <a:p>
            <a:pPr lvl="1"/>
            <a:r>
              <a:rPr lang="en-US" altLang="zh-CN" dirty="0" smtClean="0">
                <a:sym typeface="Wingdings" panose="05000000000000000000" pitchFamily="2" charset="2"/>
              </a:rPr>
              <a:t>Tuple-Begin/End Timestamp, a </a:t>
            </a:r>
            <a:r>
              <a:rPr lang="en-US" altLang="zh-CN" dirty="0">
                <a:sym typeface="Wingdings" panose="05000000000000000000" pitchFamily="2" charset="2"/>
              </a:rPr>
              <a:t>hash </a:t>
            </a:r>
            <a:r>
              <a:rPr lang="en-US" altLang="zh-CN" dirty="0" smtClean="0">
                <a:sym typeface="Wingdings" panose="05000000000000000000" pitchFamily="2" charset="2"/>
              </a:rPr>
              <a:t>pointer</a:t>
            </a:r>
          </a:p>
          <a:p>
            <a:pPr lvl="1"/>
            <a:r>
              <a:rPr lang="en-US" altLang="zh-CN" dirty="0" err="1" smtClean="0">
                <a:sym typeface="Wingdings" panose="05000000000000000000" pitchFamily="2" charset="2"/>
              </a:rPr>
              <a:t>LogRecords</a:t>
            </a:r>
            <a:r>
              <a:rPr lang="en-US" altLang="zh-CN" dirty="0" smtClean="0">
                <a:sym typeface="Wingdings" panose="05000000000000000000" pitchFamily="2" charset="2"/>
              </a:rPr>
              <a:t>: T.LV, </a:t>
            </a:r>
            <a:r>
              <a:rPr lang="en-US" altLang="zh-CN" dirty="0" err="1" smtClean="0">
                <a:sym typeface="Wingdings" panose="05000000000000000000" pitchFamily="2" charset="2"/>
              </a:rPr>
              <a:t>T.commit</a:t>
            </a:r>
            <a:r>
              <a:rPr lang="en-US" altLang="zh-CN" dirty="0" smtClean="0">
                <a:sym typeface="Wingdings" panose="05000000000000000000" pitchFamily="2" charset="2"/>
              </a:rPr>
              <a:t> timestamp</a:t>
            </a:r>
          </a:p>
          <a:p>
            <a:pPr lvl="1"/>
            <a:r>
              <a:rPr lang="en-US" altLang="zh-CN" dirty="0" smtClean="0">
                <a:sym typeface="Wingdings" panose="05000000000000000000" pitchFamily="2" charset="2"/>
              </a:rPr>
              <a:t>WAR</a:t>
            </a:r>
            <a:r>
              <a:rPr lang="zh-CN" altLang="en-US" dirty="0" smtClean="0">
                <a:sym typeface="Wingdings" panose="05000000000000000000" pitchFamily="2" charset="2"/>
              </a:rPr>
              <a:t>读的历史版本即使被写依然可获取</a:t>
            </a:r>
            <a:endParaRPr lang="en-US" altLang="zh-CN" dirty="0" smtClean="0">
              <a:sym typeface="Wingdings" panose="05000000000000000000" pitchFamily="2" charset="2"/>
            </a:endParaRPr>
          </a:p>
          <a:p>
            <a:pPr lvl="1"/>
            <a:r>
              <a:rPr lang="en-US" altLang="zh-CN" dirty="0" smtClean="0">
                <a:sym typeface="Wingdings" panose="05000000000000000000" pitchFamily="2" charset="2"/>
              </a:rPr>
              <a:t>RAW</a:t>
            </a:r>
            <a:r>
              <a:rPr lang="zh-CN" altLang="en-US" dirty="0" smtClean="0">
                <a:sym typeface="Wingdings" panose="05000000000000000000" pitchFamily="2" charset="2"/>
              </a:rPr>
              <a:t>：</a:t>
            </a:r>
            <a:r>
              <a:rPr lang="en-US" altLang="zh-CN" dirty="0" smtClean="0">
                <a:sym typeface="Wingdings" panose="05000000000000000000" pitchFamily="2" charset="2"/>
              </a:rPr>
              <a:t>T.LV=</a:t>
            </a:r>
            <a:r>
              <a:rPr lang="en-US" altLang="zh-CN" dirty="0" err="1" smtClean="0">
                <a:sym typeface="Wingdings" panose="05000000000000000000" pitchFamily="2" charset="2"/>
              </a:rPr>
              <a:t>ElemWiseMax</a:t>
            </a:r>
            <a:r>
              <a:rPr lang="en-US" altLang="zh-CN" dirty="0" smtClean="0">
                <a:sym typeface="Wingdings" panose="05000000000000000000" pitchFamily="2" charset="2"/>
              </a:rPr>
              <a:t>(</a:t>
            </a:r>
            <a:r>
              <a:rPr lang="en-US" altLang="zh-CN" dirty="0" err="1" smtClean="0">
                <a:sym typeface="Wingdings" panose="05000000000000000000" pitchFamily="2" charset="2"/>
              </a:rPr>
              <a:t>T.LV,v.LV</a:t>
            </a:r>
            <a:r>
              <a:rPr lang="en-US" altLang="zh-CN" dirty="0">
                <a:sym typeface="Wingdings" panose="05000000000000000000" pitchFamily="2" charset="2"/>
              </a:rPr>
              <a:t>)</a:t>
            </a:r>
          </a:p>
          <a:p>
            <a:pPr lvl="1"/>
            <a:r>
              <a:rPr lang="en-US" altLang="zh-CN" dirty="0" smtClean="0">
                <a:sym typeface="Wingdings" panose="05000000000000000000" pitchFamily="2" charset="2"/>
              </a:rPr>
              <a:t>WAW: T.LV=</a:t>
            </a:r>
            <a:r>
              <a:rPr lang="en-US" altLang="zh-CN" dirty="0" err="1" smtClean="0">
                <a:sym typeface="Wingdings" panose="05000000000000000000" pitchFamily="2" charset="2"/>
              </a:rPr>
              <a:t>ElemWiseMax</a:t>
            </a:r>
            <a:r>
              <a:rPr lang="en-US" altLang="zh-CN" dirty="0" smtClean="0">
                <a:sym typeface="Wingdings" panose="05000000000000000000" pitchFamily="2" charset="2"/>
              </a:rPr>
              <a:t>(T.LV</a:t>
            </a:r>
            <a:r>
              <a:rPr lang="en-US" altLang="zh-CN" dirty="0">
                <a:sym typeface="Wingdings" panose="05000000000000000000" pitchFamily="2" charset="2"/>
              </a:rPr>
              <a:t>, </a:t>
            </a:r>
            <a:r>
              <a:rPr lang="en-US" altLang="zh-CN" dirty="0" smtClean="0">
                <a:sym typeface="Wingdings" panose="05000000000000000000" pitchFamily="2" charset="2"/>
              </a:rPr>
              <a:t>u.LV)</a:t>
            </a:r>
          </a:p>
          <a:p>
            <a:pPr marL="457200" lvl="1" indent="0">
              <a:buNone/>
            </a:pPr>
            <a:r>
              <a:rPr lang="en-US" altLang="zh-CN" dirty="0">
                <a:sym typeface="Wingdings" panose="05000000000000000000" pitchFamily="2" charset="2"/>
              </a:rPr>
              <a:t> </a:t>
            </a:r>
            <a:r>
              <a:rPr lang="en-US" altLang="zh-CN" dirty="0" smtClean="0">
                <a:sym typeface="Wingdings" panose="05000000000000000000" pitchFamily="2" charset="2"/>
              </a:rPr>
              <a:t>             empty(v.LV)</a:t>
            </a:r>
          </a:p>
        </p:txBody>
      </p:sp>
      <p:sp>
        <p:nvSpPr>
          <p:cNvPr id="9" name="灯片编号占位符 8"/>
          <p:cNvSpPr>
            <a:spLocks noGrp="1"/>
          </p:cNvSpPr>
          <p:nvPr>
            <p:ph type="sldNum" sz="quarter" idx="12"/>
          </p:nvPr>
        </p:nvSpPr>
        <p:spPr/>
        <p:txBody>
          <a:bodyPr/>
          <a:lstStyle/>
          <a:p>
            <a:fld id="{565CE74E-AB26-4998-AD42-012C4C1AD076}" type="slidenum">
              <a:rPr lang="zh-CN" altLang="en-US" smtClean="0"/>
              <a:pPr/>
              <a:t>19</a:t>
            </a:fld>
            <a:r>
              <a:rPr lang="en-US" altLang="zh-CN" smtClean="0"/>
              <a:t>/30</a:t>
            </a:r>
            <a:endParaRPr lang="zh-CN" altLang="en-US" dirty="0"/>
          </a:p>
        </p:txBody>
      </p:sp>
      <p:pic>
        <p:nvPicPr>
          <p:cNvPr id="4" name="图片 3"/>
          <p:cNvPicPr>
            <a:picLocks noChangeAspect="1"/>
          </p:cNvPicPr>
          <p:nvPr/>
        </p:nvPicPr>
        <p:blipFill>
          <a:blip r:embed="rId3"/>
          <a:stretch>
            <a:fillRect/>
          </a:stretch>
        </p:blipFill>
        <p:spPr>
          <a:xfrm>
            <a:off x="7678262" y="2303813"/>
            <a:ext cx="4141207" cy="4052541"/>
          </a:xfrm>
          <a:prstGeom prst="rect">
            <a:avLst/>
          </a:prstGeom>
        </p:spPr>
      </p:pic>
    </p:spTree>
    <p:extLst>
      <p:ext uri="{BB962C8B-B14F-4D97-AF65-F5344CB8AC3E}">
        <p14:creationId xmlns:p14="http://schemas.microsoft.com/office/powerpoint/2010/main" val="15934709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C58BBA-CBD8-4C35-AE6D-94881D125B64}"/>
              </a:ext>
            </a:extLst>
          </p:cNvPr>
          <p:cNvSpPr>
            <a:spLocks noGrp="1"/>
          </p:cNvSpPr>
          <p:nvPr>
            <p:ph type="title"/>
          </p:nvPr>
        </p:nvSpPr>
        <p:spPr/>
        <p:txBody>
          <a:bodyPr/>
          <a:lstStyle/>
          <a:p>
            <a:r>
              <a:rPr lang="en-US" altLang="zh-CN" dirty="0" smtClean="0"/>
              <a:t>Serial Logging</a:t>
            </a:r>
            <a:endParaRPr lang="zh-CN" altLang="en-US" dirty="0"/>
          </a:p>
        </p:txBody>
      </p:sp>
      <p:sp>
        <p:nvSpPr>
          <p:cNvPr id="3" name="内容占位符 2">
            <a:extLst>
              <a:ext uri="{FF2B5EF4-FFF2-40B4-BE49-F238E27FC236}">
                <a16:creationId xmlns:a16="http://schemas.microsoft.com/office/drawing/2014/main" id="{97F51EE2-DEDA-4BAC-97B8-FBCFD5D1AF90}"/>
              </a:ext>
            </a:extLst>
          </p:cNvPr>
          <p:cNvSpPr>
            <a:spLocks noGrp="1"/>
          </p:cNvSpPr>
          <p:nvPr>
            <p:ph idx="1"/>
          </p:nvPr>
        </p:nvSpPr>
        <p:spPr/>
        <p:txBody>
          <a:bodyPr/>
          <a:lstStyle/>
          <a:p>
            <a:r>
              <a:rPr lang="en-US" altLang="zh-CN" dirty="0" smtClean="0"/>
              <a:t>Serial logging protocol: the DBMS constructs </a:t>
            </a:r>
            <a:r>
              <a:rPr lang="en-US" altLang="zh-CN" b="1" dirty="0" smtClean="0">
                <a:solidFill>
                  <a:srgbClr val="FF0000"/>
                </a:solidFill>
              </a:rPr>
              <a:t>a single log stream </a:t>
            </a:r>
            <a:r>
              <a:rPr lang="en-US" altLang="zh-CN" dirty="0" smtClean="0"/>
              <a:t>for </a:t>
            </a:r>
            <a:r>
              <a:rPr lang="en-US" altLang="zh-CN" dirty="0"/>
              <a:t>all transactions</a:t>
            </a:r>
            <a:r>
              <a:rPr lang="en-US" altLang="zh-CN" dirty="0" smtClean="0"/>
              <a:t>.</a:t>
            </a:r>
          </a:p>
          <a:p>
            <a:r>
              <a:rPr lang="en-US" altLang="zh-CN" dirty="0"/>
              <a:t>Two logging schemes</a:t>
            </a:r>
            <a:r>
              <a:rPr lang="en-US" altLang="zh-CN" dirty="0" smtClean="0"/>
              <a:t>: </a:t>
            </a:r>
          </a:p>
          <a:p>
            <a:pPr lvl="1"/>
            <a:r>
              <a:rPr lang="en-US" altLang="zh-CN" dirty="0"/>
              <a:t>Data </a:t>
            </a:r>
            <a:r>
              <a:rPr lang="en-US" altLang="zh-CN" dirty="0" smtClean="0"/>
              <a:t>logging: [</a:t>
            </a:r>
            <a:r>
              <a:rPr lang="en-US" altLang="zh-CN" dirty="0"/>
              <a:t>recovery: </a:t>
            </a:r>
            <a:r>
              <a:rPr lang="en-US" altLang="zh-CN" dirty="0" smtClean="0"/>
              <a:t>re-apply </a:t>
            </a:r>
            <a:r>
              <a:rPr lang="en-US" altLang="zh-CN" dirty="0"/>
              <a:t>these changes back][</a:t>
            </a:r>
            <a:r>
              <a:rPr lang="en-US" altLang="zh-CN" dirty="0" smtClean="0"/>
              <a:t>bandwidth bottleneck]</a:t>
            </a:r>
          </a:p>
          <a:p>
            <a:pPr lvl="1"/>
            <a:r>
              <a:rPr lang="en-US" altLang="zh-CN" dirty="0" smtClean="0"/>
              <a:t>Command logging: [recovery: re-executed sequentially]</a:t>
            </a:r>
            <a:endParaRPr lang="zh-CN" altLang="en-US" dirty="0"/>
          </a:p>
          <a:p>
            <a:r>
              <a:rPr lang="en-US" altLang="zh-CN" dirty="0" smtClean="0"/>
              <a:t>Conventional serial logging has become a major scalability bottleneck in modern DBMSs.</a:t>
            </a:r>
          </a:p>
        </p:txBody>
      </p:sp>
      <p:pic>
        <p:nvPicPr>
          <p:cNvPr id="4" name="图片 3"/>
          <p:cNvPicPr>
            <a:picLocks noChangeAspect="1"/>
          </p:cNvPicPr>
          <p:nvPr/>
        </p:nvPicPr>
        <p:blipFill rotWithShape="1">
          <a:blip r:embed="rId3"/>
          <a:srcRect l="7170" t="40530" r="14322" b="9725"/>
          <a:stretch/>
        </p:blipFill>
        <p:spPr>
          <a:xfrm>
            <a:off x="2719976" y="4873573"/>
            <a:ext cx="5567681" cy="1984427"/>
          </a:xfrm>
          <a:prstGeom prst="rect">
            <a:avLst/>
          </a:prstGeom>
        </p:spPr>
      </p:pic>
      <p:sp>
        <p:nvSpPr>
          <p:cNvPr id="9" name="灯片编号占位符 8"/>
          <p:cNvSpPr>
            <a:spLocks noGrp="1"/>
          </p:cNvSpPr>
          <p:nvPr>
            <p:ph type="sldNum" sz="quarter" idx="12"/>
          </p:nvPr>
        </p:nvSpPr>
        <p:spPr/>
        <p:txBody>
          <a:bodyPr/>
          <a:lstStyle/>
          <a:p>
            <a:fld id="{565CE74E-AB26-4998-AD42-012C4C1AD076}" type="slidenum">
              <a:rPr lang="zh-CN" altLang="en-US" smtClean="0"/>
              <a:pPr/>
              <a:t>2</a:t>
            </a:fld>
            <a:r>
              <a:rPr lang="en-US" altLang="zh-CN" smtClean="0"/>
              <a:t>/30</a:t>
            </a:r>
            <a:endParaRPr lang="zh-CN" altLang="en-US" dirty="0"/>
          </a:p>
        </p:txBody>
      </p:sp>
    </p:spTree>
    <p:extLst>
      <p:ext uri="{BB962C8B-B14F-4D97-AF65-F5344CB8AC3E}">
        <p14:creationId xmlns:p14="http://schemas.microsoft.com/office/powerpoint/2010/main" val="144116769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Evaluation</a:t>
            </a:r>
            <a:endParaRPr lang="zh-CN" altLang="en-US" dirty="0"/>
          </a:p>
        </p:txBody>
      </p:sp>
      <p:sp>
        <p:nvSpPr>
          <p:cNvPr id="3" name="内容占位符 2"/>
          <p:cNvSpPr>
            <a:spLocks noGrp="1"/>
          </p:cNvSpPr>
          <p:nvPr>
            <p:ph idx="1"/>
          </p:nvPr>
        </p:nvSpPr>
        <p:spPr/>
        <p:txBody>
          <a:bodyPr>
            <a:normAutofit fontScale="92500" lnSpcReduction="20000"/>
          </a:bodyPr>
          <a:lstStyle/>
          <a:p>
            <a:r>
              <a:rPr lang="en-US" altLang="zh-CN" dirty="0" smtClean="0"/>
              <a:t>3 storage devices</a:t>
            </a:r>
            <a:r>
              <a:rPr lang="zh-CN" altLang="en-US" dirty="0" smtClean="0"/>
              <a:t>：</a:t>
            </a:r>
            <a:r>
              <a:rPr lang="en-US" altLang="zh-CN" dirty="0"/>
              <a:t> </a:t>
            </a:r>
            <a:r>
              <a:rPr lang="en-US" altLang="zh-CN" dirty="0" err="1"/>
              <a:t>NVMe</a:t>
            </a:r>
            <a:r>
              <a:rPr lang="en-US" altLang="zh-CN" dirty="0"/>
              <a:t> SSD</a:t>
            </a:r>
            <a:r>
              <a:rPr lang="zh-CN" altLang="en-US" dirty="0"/>
              <a:t>、</a:t>
            </a:r>
            <a:r>
              <a:rPr lang="en-US" altLang="zh-CN" dirty="0"/>
              <a:t>HDD</a:t>
            </a:r>
            <a:r>
              <a:rPr lang="zh-CN" altLang="en-US" dirty="0"/>
              <a:t>、用</a:t>
            </a:r>
            <a:r>
              <a:rPr lang="en-US" altLang="zh-CN" dirty="0"/>
              <a:t>RAM</a:t>
            </a:r>
            <a:r>
              <a:rPr lang="zh-CN" altLang="en-US" dirty="0"/>
              <a:t>模拟的</a:t>
            </a:r>
            <a:r>
              <a:rPr lang="en-US" altLang="zh-CN" dirty="0"/>
              <a:t>PM</a:t>
            </a:r>
          </a:p>
          <a:p>
            <a:r>
              <a:rPr lang="en-US" altLang="zh-CN" dirty="0" smtClean="0"/>
              <a:t>5 types of protocols</a:t>
            </a:r>
            <a:r>
              <a:rPr lang="zh-CN" altLang="en-US" dirty="0" smtClean="0"/>
              <a:t>：</a:t>
            </a:r>
            <a:endParaRPr lang="en-US" altLang="zh-CN" dirty="0" smtClean="0"/>
          </a:p>
          <a:p>
            <a:pPr lvl="1"/>
            <a:r>
              <a:rPr lang="en-US" altLang="zh-CN" dirty="0" smtClean="0"/>
              <a:t>No logging</a:t>
            </a:r>
            <a:r>
              <a:rPr lang="zh-CN" altLang="en-US" dirty="0"/>
              <a:t>无任何日志开销，作为性能上限</a:t>
            </a:r>
            <a:endParaRPr lang="en-US" altLang="zh-CN" dirty="0" smtClean="0"/>
          </a:p>
          <a:p>
            <a:pPr lvl="1"/>
            <a:r>
              <a:rPr lang="en-US" altLang="zh-CN" dirty="0"/>
              <a:t>Serial logging: single disk, data logging, command logging</a:t>
            </a:r>
            <a:endParaRPr lang="en-US" altLang="zh-CN" dirty="0" smtClean="0"/>
          </a:p>
          <a:p>
            <a:pPr lvl="1"/>
            <a:r>
              <a:rPr lang="en-US" altLang="zh-CN" dirty="0" smtClean="0"/>
              <a:t>Serial logging+RAID-0</a:t>
            </a:r>
          </a:p>
          <a:p>
            <a:pPr lvl="1"/>
            <a:r>
              <a:rPr lang="en-US" altLang="zh-CN" dirty="0" smtClean="0"/>
              <a:t>Plover</a:t>
            </a:r>
            <a:r>
              <a:rPr lang="zh-CN" altLang="en-US" dirty="0" smtClean="0"/>
              <a:t>并行</a:t>
            </a:r>
            <a:r>
              <a:rPr lang="en-US" altLang="zh-CN" dirty="0" smtClean="0"/>
              <a:t>data logging</a:t>
            </a:r>
            <a:r>
              <a:rPr lang="zh-CN" altLang="en-US" dirty="0" smtClean="0"/>
              <a:t>方案，使用全局日志</a:t>
            </a:r>
            <a:r>
              <a:rPr lang="zh-CN" altLang="en-US" dirty="0"/>
              <a:t>序列号来强制事务之间</a:t>
            </a:r>
            <a:r>
              <a:rPr lang="zh-CN" altLang="en-US" dirty="0" smtClean="0"/>
              <a:t>的顺序</a:t>
            </a:r>
            <a:endParaRPr lang="en-US" altLang="zh-CN" dirty="0" smtClean="0"/>
          </a:p>
          <a:p>
            <a:pPr lvl="1"/>
            <a:r>
              <a:rPr lang="en-US" altLang="zh-CN" dirty="0" smtClean="0"/>
              <a:t>Silo-R</a:t>
            </a:r>
            <a:r>
              <a:rPr lang="zh-CN" altLang="en-US" dirty="0" smtClean="0"/>
              <a:t>并行方案</a:t>
            </a:r>
            <a:r>
              <a:rPr lang="en-US" altLang="zh-CN" dirty="0" smtClean="0"/>
              <a:t>Silo</a:t>
            </a:r>
            <a:r>
              <a:rPr lang="zh-CN" altLang="en-US" dirty="0" smtClean="0"/>
              <a:t>的一种</a:t>
            </a:r>
            <a:r>
              <a:rPr lang="en-US" altLang="zh-CN" dirty="0" smtClean="0"/>
              <a:t>OCC</a:t>
            </a:r>
            <a:r>
              <a:rPr lang="zh-CN" altLang="en-US" dirty="0" smtClean="0"/>
              <a:t>变形，因为不记录</a:t>
            </a:r>
            <a:r>
              <a:rPr lang="en-US" altLang="zh-CN" dirty="0" smtClean="0"/>
              <a:t>RAW</a:t>
            </a:r>
            <a:r>
              <a:rPr lang="zh-CN" altLang="en-US" dirty="0" smtClean="0"/>
              <a:t>支支持</a:t>
            </a:r>
            <a:r>
              <a:rPr lang="en-US" altLang="zh-CN" dirty="0" smtClean="0"/>
              <a:t>data logging</a:t>
            </a:r>
          </a:p>
          <a:p>
            <a:r>
              <a:rPr lang="en-US" altLang="zh-CN" dirty="0" smtClean="0"/>
              <a:t>Workloads</a:t>
            </a:r>
          </a:p>
          <a:p>
            <a:pPr lvl="1"/>
            <a:r>
              <a:rPr lang="en-US" altLang="zh-CN" dirty="0"/>
              <a:t>YCSB: </a:t>
            </a:r>
            <a:r>
              <a:rPr lang="zh-CN" altLang="en-US" dirty="0"/>
              <a:t>短事务 中等</a:t>
            </a:r>
            <a:r>
              <a:rPr lang="zh-CN" altLang="en-US" dirty="0" smtClean="0"/>
              <a:t>竞争</a:t>
            </a:r>
            <a:r>
              <a:rPr lang="en-US" altLang="zh-CN" dirty="0" smtClean="0"/>
              <a:t>(10GB, 500GB, a </a:t>
            </a:r>
            <a:r>
              <a:rPr lang="en-US" altLang="zh-CN" dirty="0" err="1"/>
              <a:t>Zipfian</a:t>
            </a:r>
            <a:r>
              <a:rPr lang="en-US" altLang="zh-CN" dirty="0"/>
              <a:t> </a:t>
            </a:r>
            <a:r>
              <a:rPr lang="en-US" altLang="zh-CN" dirty="0" smtClean="0"/>
              <a:t>distribution parameter=0.6, 50%</a:t>
            </a:r>
            <a:r>
              <a:rPr lang="zh-CN" altLang="en-US" dirty="0" smtClean="0"/>
              <a:t>读</a:t>
            </a:r>
            <a:r>
              <a:rPr lang="en-US" altLang="zh-CN" dirty="0" smtClean="0"/>
              <a:t>50%</a:t>
            </a:r>
            <a:r>
              <a:rPr lang="zh-CN" altLang="en-US" dirty="0" smtClean="0"/>
              <a:t>写</a:t>
            </a:r>
            <a:r>
              <a:rPr lang="en-US" altLang="zh-CN" dirty="0" smtClean="0"/>
              <a:t>)</a:t>
            </a:r>
            <a:endParaRPr lang="zh-CN" altLang="en-US" dirty="0"/>
          </a:p>
          <a:p>
            <a:pPr lvl="1"/>
            <a:r>
              <a:rPr lang="en-US" altLang="zh-CN" dirty="0"/>
              <a:t>TPC-C </a:t>
            </a:r>
            <a:r>
              <a:rPr lang="en-US" altLang="zh-CN" dirty="0" smtClean="0"/>
              <a:t>Payment: </a:t>
            </a:r>
            <a:r>
              <a:rPr lang="zh-CN" altLang="en-US" dirty="0" smtClean="0"/>
              <a:t>短</a:t>
            </a:r>
            <a:r>
              <a:rPr lang="zh-CN" altLang="en-US" dirty="0"/>
              <a:t>事务 低竞争</a:t>
            </a:r>
          </a:p>
          <a:p>
            <a:pPr lvl="1"/>
            <a:r>
              <a:rPr lang="en-US" altLang="zh-CN" dirty="0"/>
              <a:t>TPC-C </a:t>
            </a:r>
            <a:r>
              <a:rPr lang="en-US" altLang="zh-CN" dirty="0" err="1" smtClean="0"/>
              <a:t>Neworder</a:t>
            </a:r>
            <a:r>
              <a:rPr lang="en-US" altLang="zh-CN" dirty="0" smtClean="0"/>
              <a:t>: </a:t>
            </a:r>
            <a:r>
              <a:rPr lang="zh-CN" altLang="en-US" dirty="0" smtClean="0"/>
              <a:t>长事务</a:t>
            </a:r>
            <a:endParaRPr lang="en-US" altLang="zh-CN" dirty="0" smtClean="0"/>
          </a:p>
          <a:p>
            <a:r>
              <a:rPr lang="en-US" altLang="zh-CN" dirty="0"/>
              <a:t>DBx1000</a:t>
            </a:r>
            <a:r>
              <a:rPr lang="zh-CN" altLang="en-US" dirty="0"/>
              <a:t>内存</a:t>
            </a:r>
            <a:r>
              <a:rPr lang="en-US" altLang="zh-CN" dirty="0" smtClean="0"/>
              <a:t>DBMS</a:t>
            </a:r>
            <a:endParaRPr lang="zh-CN" altLang="en-US" dirty="0"/>
          </a:p>
          <a:p>
            <a:pPr lvl="1"/>
            <a:endParaRPr lang="zh-CN" altLang="en-US" dirty="0"/>
          </a:p>
        </p:txBody>
      </p:sp>
      <p:sp>
        <p:nvSpPr>
          <p:cNvPr id="9" name="灯片编号占位符 8"/>
          <p:cNvSpPr>
            <a:spLocks noGrp="1"/>
          </p:cNvSpPr>
          <p:nvPr>
            <p:ph type="sldNum" sz="quarter" idx="12"/>
          </p:nvPr>
        </p:nvSpPr>
        <p:spPr/>
        <p:txBody>
          <a:bodyPr/>
          <a:lstStyle/>
          <a:p>
            <a:fld id="{565CE74E-AB26-4998-AD42-012C4C1AD076}" type="slidenum">
              <a:rPr lang="zh-CN" altLang="en-US" smtClean="0"/>
              <a:pPr/>
              <a:t>20</a:t>
            </a:fld>
            <a:r>
              <a:rPr lang="en-US" altLang="zh-CN" smtClean="0"/>
              <a:t>/30</a:t>
            </a:r>
            <a:endParaRPr lang="zh-CN" altLang="en-US" dirty="0"/>
          </a:p>
        </p:txBody>
      </p:sp>
    </p:spTree>
    <p:extLst>
      <p:ext uri="{BB962C8B-B14F-4D97-AF65-F5344CB8AC3E}">
        <p14:creationId xmlns:p14="http://schemas.microsoft.com/office/powerpoint/2010/main" val="14400459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Evaluation</a:t>
            </a:r>
            <a:endParaRPr lang="zh-CN" altLang="en-US" dirty="0"/>
          </a:p>
        </p:txBody>
      </p:sp>
      <p:sp>
        <p:nvSpPr>
          <p:cNvPr id="3" name="内容占位符 2"/>
          <p:cNvSpPr>
            <a:spLocks noGrp="1"/>
          </p:cNvSpPr>
          <p:nvPr>
            <p:ph idx="1"/>
          </p:nvPr>
        </p:nvSpPr>
        <p:spPr/>
        <p:txBody>
          <a:bodyPr>
            <a:normAutofit/>
          </a:bodyPr>
          <a:lstStyle/>
          <a:p>
            <a:r>
              <a:rPr lang="en-US" altLang="zh-CN" dirty="0" smtClean="0">
                <a:solidFill>
                  <a:srgbClr val="FF0000"/>
                </a:solidFill>
              </a:rPr>
              <a:t>Logging</a:t>
            </a:r>
            <a:r>
              <a:rPr lang="en-US" altLang="zh-CN" dirty="0" smtClean="0"/>
              <a:t> Performances </a:t>
            </a:r>
            <a:r>
              <a:rPr lang="en-US" altLang="zh-CN" dirty="0"/>
              <a:t>with </a:t>
            </a:r>
            <a:r>
              <a:rPr lang="en-US" altLang="zh-CN" dirty="0" err="1"/>
              <a:t>NVMe</a:t>
            </a:r>
            <a:r>
              <a:rPr lang="en-US" altLang="zh-CN" dirty="0"/>
              <a:t> </a:t>
            </a:r>
            <a:r>
              <a:rPr lang="en-US" altLang="zh-CN" dirty="0" smtClean="0"/>
              <a:t>SSDs</a:t>
            </a:r>
          </a:p>
          <a:p>
            <a:r>
              <a:rPr lang="en-US" altLang="zh-CN" sz="1600" dirty="0"/>
              <a:t>Amazon EC2 i3en.metal instance </a:t>
            </a:r>
            <a:r>
              <a:rPr lang="en-US" altLang="zh-CN" sz="1600" dirty="0" smtClean="0"/>
              <a:t>with two </a:t>
            </a:r>
            <a:r>
              <a:rPr lang="en-US" altLang="zh-CN" sz="1600" dirty="0"/>
              <a:t>Intel Xeon 8175M CPUs (24 cores per CPU) with </a:t>
            </a:r>
            <a:r>
              <a:rPr lang="en-US" altLang="zh-CN" sz="1600" dirty="0" err="1" smtClean="0"/>
              <a:t>hyperthreading</a:t>
            </a:r>
            <a:r>
              <a:rPr lang="en-US" altLang="zh-CN" sz="1600" dirty="0" smtClean="0"/>
              <a:t> </a:t>
            </a:r>
            <a:r>
              <a:rPr lang="en-US" altLang="zh-CN" sz="1600" dirty="0"/>
              <a:t>(96 virtual cores in total</a:t>
            </a:r>
            <a:r>
              <a:rPr lang="en-US" altLang="zh-CN" sz="1600" dirty="0" smtClean="0"/>
              <a:t>)</a:t>
            </a:r>
          </a:p>
          <a:p>
            <a:r>
              <a:rPr lang="en-US" altLang="zh-CN" sz="1600" dirty="0" smtClean="0"/>
              <a:t>8 </a:t>
            </a:r>
            <a:r>
              <a:rPr lang="en-US" altLang="zh-CN" sz="1600" dirty="0" err="1" smtClean="0"/>
              <a:t>NVMe</a:t>
            </a:r>
            <a:r>
              <a:rPr lang="en-US" altLang="zh-CN" sz="1600" dirty="0"/>
              <a:t> </a:t>
            </a:r>
            <a:r>
              <a:rPr lang="en-US" altLang="zh-CN" sz="1600" dirty="0" smtClean="0"/>
              <a:t>SSDs, 2 </a:t>
            </a:r>
            <a:r>
              <a:rPr lang="en-US" altLang="zh-CN" sz="1600" dirty="0"/>
              <a:t>GB/s </a:t>
            </a:r>
            <a:r>
              <a:rPr lang="en-US" altLang="zh-CN" sz="1600" dirty="0" smtClean="0"/>
              <a:t>bandwidth, 80 </a:t>
            </a:r>
            <a:r>
              <a:rPr lang="en-US" altLang="zh-CN" sz="1600" dirty="0"/>
              <a:t>worker </a:t>
            </a:r>
            <a:r>
              <a:rPr lang="en-US" altLang="zh-CN" sz="1600" dirty="0" smtClean="0"/>
              <a:t>threads, 16 </a:t>
            </a:r>
            <a:r>
              <a:rPr lang="en-US" altLang="zh-CN" sz="1600" dirty="0"/>
              <a:t>log manager </a:t>
            </a:r>
            <a:r>
              <a:rPr lang="en-US" altLang="zh-CN" sz="1600" dirty="0" smtClean="0"/>
              <a:t>threads, two </a:t>
            </a:r>
            <a:r>
              <a:rPr lang="en-US" altLang="zh-CN" sz="1600" dirty="0"/>
              <a:t>log files </a:t>
            </a:r>
            <a:r>
              <a:rPr lang="en-US" altLang="zh-CN" sz="1600" dirty="0" smtClean="0"/>
              <a:t>per disk. </a:t>
            </a:r>
            <a:endParaRPr lang="zh-CN" altLang="en-US" sz="1600" dirty="0"/>
          </a:p>
        </p:txBody>
      </p:sp>
      <p:pic>
        <p:nvPicPr>
          <p:cNvPr id="6" name="图片 5"/>
          <p:cNvPicPr>
            <a:picLocks noChangeAspect="1"/>
          </p:cNvPicPr>
          <p:nvPr/>
        </p:nvPicPr>
        <p:blipFill>
          <a:blip r:embed="rId3">
            <a:clrChange>
              <a:clrFrom>
                <a:srgbClr val="FFFFFF"/>
              </a:clrFrom>
              <a:clrTo>
                <a:srgbClr val="FFFFFF">
                  <a:alpha val="0"/>
                </a:srgbClr>
              </a:clrTo>
            </a:clrChange>
          </a:blip>
          <a:stretch>
            <a:fillRect/>
          </a:stretch>
        </p:blipFill>
        <p:spPr>
          <a:xfrm>
            <a:off x="2321782" y="3175700"/>
            <a:ext cx="7239000" cy="409575"/>
          </a:xfrm>
          <a:prstGeom prst="rect">
            <a:avLst/>
          </a:prstGeom>
        </p:spPr>
      </p:pic>
      <p:pic>
        <p:nvPicPr>
          <p:cNvPr id="7" name="图片 6"/>
          <p:cNvPicPr>
            <a:picLocks noChangeAspect="1"/>
          </p:cNvPicPr>
          <p:nvPr/>
        </p:nvPicPr>
        <p:blipFill rotWithShape="1">
          <a:blip r:embed="rId4"/>
          <a:srcRect r="641"/>
          <a:stretch/>
        </p:blipFill>
        <p:spPr>
          <a:xfrm>
            <a:off x="495329" y="3585275"/>
            <a:ext cx="10406220" cy="1474755"/>
          </a:xfrm>
          <a:prstGeom prst="rect">
            <a:avLst/>
          </a:prstGeom>
        </p:spPr>
      </p:pic>
      <p:pic>
        <p:nvPicPr>
          <p:cNvPr id="8" name="图片 7"/>
          <p:cNvPicPr>
            <a:picLocks noChangeAspect="1"/>
          </p:cNvPicPr>
          <p:nvPr/>
        </p:nvPicPr>
        <p:blipFill>
          <a:blip r:embed="rId5"/>
          <a:stretch>
            <a:fillRect/>
          </a:stretch>
        </p:blipFill>
        <p:spPr>
          <a:xfrm>
            <a:off x="495328" y="5074605"/>
            <a:ext cx="10426005" cy="1783395"/>
          </a:xfrm>
          <a:prstGeom prst="rect">
            <a:avLst/>
          </a:prstGeom>
        </p:spPr>
      </p:pic>
      <p:sp>
        <p:nvSpPr>
          <p:cNvPr id="11" name="灯片编号占位符 10"/>
          <p:cNvSpPr>
            <a:spLocks noGrp="1"/>
          </p:cNvSpPr>
          <p:nvPr>
            <p:ph type="sldNum" sz="quarter" idx="12"/>
          </p:nvPr>
        </p:nvSpPr>
        <p:spPr/>
        <p:txBody>
          <a:bodyPr/>
          <a:lstStyle/>
          <a:p>
            <a:fld id="{565CE74E-AB26-4998-AD42-012C4C1AD076}" type="slidenum">
              <a:rPr lang="zh-CN" altLang="en-US" smtClean="0"/>
              <a:pPr/>
              <a:t>21</a:t>
            </a:fld>
            <a:r>
              <a:rPr lang="en-US" altLang="zh-CN" smtClean="0"/>
              <a:t>/30</a:t>
            </a:r>
            <a:endParaRPr lang="zh-CN" altLang="en-US" dirty="0"/>
          </a:p>
        </p:txBody>
      </p:sp>
    </p:spTree>
    <p:extLst>
      <p:ext uri="{BB962C8B-B14F-4D97-AF65-F5344CB8AC3E}">
        <p14:creationId xmlns:p14="http://schemas.microsoft.com/office/powerpoint/2010/main" val="33812270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Evaluation</a:t>
            </a:r>
            <a:endParaRPr lang="zh-CN" altLang="en-US" dirty="0"/>
          </a:p>
        </p:txBody>
      </p:sp>
      <p:sp>
        <p:nvSpPr>
          <p:cNvPr id="3" name="内容占位符 2"/>
          <p:cNvSpPr>
            <a:spLocks noGrp="1"/>
          </p:cNvSpPr>
          <p:nvPr>
            <p:ph idx="1"/>
          </p:nvPr>
        </p:nvSpPr>
        <p:spPr/>
        <p:txBody>
          <a:bodyPr/>
          <a:lstStyle/>
          <a:p>
            <a:r>
              <a:rPr lang="en-US" altLang="zh-CN" dirty="0" smtClean="0">
                <a:solidFill>
                  <a:srgbClr val="FF0000"/>
                </a:solidFill>
              </a:rPr>
              <a:t>Recovery </a:t>
            </a:r>
            <a:r>
              <a:rPr lang="en-US" altLang="zh-CN" dirty="0"/>
              <a:t>Performances with </a:t>
            </a:r>
            <a:r>
              <a:rPr lang="en-US" altLang="zh-CN" dirty="0" err="1"/>
              <a:t>NVMe</a:t>
            </a:r>
            <a:r>
              <a:rPr lang="en-US" altLang="zh-CN" dirty="0"/>
              <a:t> </a:t>
            </a:r>
            <a:r>
              <a:rPr lang="en-US" altLang="zh-CN" dirty="0" smtClean="0"/>
              <a:t>SSDs</a:t>
            </a:r>
          </a:p>
          <a:p>
            <a:pPr lvl="1"/>
            <a:r>
              <a:rPr lang="en-US" altLang="zh-CN" dirty="0"/>
              <a:t>use the log files generated by </a:t>
            </a:r>
            <a:r>
              <a:rPr lang="en-US" altLang="zh-CN" dirty="0" smtClean="0"/>
              <a:t>80 worker </a:t>
            </a:r>
            <a:r>
              <a:rPr lang="en-US" altLang="zh-CN" dirty="0"/>
              <a:t>threads for better recovery parallelism</a:t>
            </a:r>
            <a:endParaRPr lang="zh-CN" altLang="en-US" dirty="0"/>
          </a:p>
          <a:p>
            <a:endParaRPr lang="zh-CN" altLang="en-US" dirty="0"/>
          </a:p>
        </p:txBody>
      </p:sp>
      <p:pic>
        <p:nvPicPr>
          <p:cNvPr id="5" name="图片 4"/>
          <p:cNvPicPr>
            <a:picLocks noChangeAspect="1"/>
          </p:cNvPicPr>
          <p:nvPr/>
        </p:nvPicPr>
        <p:blipFill>
          <a:blip r:embed="rId3"/>
          <a:stretch>
            <a:fillRect/>
          </a:stretch>
        </p:blipFill>
        <p:spPr>
          <a:xfrm>
            <a:off x="1060450" y="3205511"/>
            <a:ext cx="10166350" cy="3106385"/>
          </a:xfrm>
          <a:prstGeom prst="rect">
            <a:avLst/>
          </a:prstGeom>
        </p:spPr>
      </p:pic>
      <p:pic>
        <p:nvPicPr>
          <p:cNvPr id="6" name="图片 5"/>
          <p:cNvPicPr>
            <a:picLocks noChangeAspect="1"/>
          </p:cNvPicPr>
          <p:nvPr/>
        </p:nvPicPr>
        <p:blipFill rotWithShape="1">
          <a:blip r:embed="rId4">
            <a:clrChange>
              <a:clrFrom>
                <a:srgbClr val="FFFFFF"/>
              </a:clrFrom>
              <a:clrTo>
                <a:srgbClr val="FFFFFF">
                  <a:alpha val="0"/>
                </a:srgbClr>
              </a:clrTo>
            </a:clrChange>
          </a:blip>
          <a:srcRect l="23722" t="38570" r="55435" b="28427"/>
          <a:stretch/>
        </p:blipFill>
        <p:spPr>
          <a:xfrm>
            <a:off x="9408933" y="2798288"/>
            <a:ext cx="1294411" cy="106877"/>
          </a:xfrm>
          <a:prstGeom prst="rect">
            <a:avLst/>
          </a:prstGeom>
        </p:spPr>
      </p:pic>
      <p:sp>
        <p:nvSpPr>
          <p:cNvPr id="9" name="灯片编号占位符 8"/>
          <p:cNvSpPr>
            <a:spLocks noGrp="1"/>
          </p:cNvSpPr>
          <p:nvPr>
            <p:ph type="sldNum" sz="quarter" idx="12"/>
          </p:nvPr>
        </p:nvSpPr>
        <p:spPr/>
        <p:txBody>
          <a:bodyPr/>
          <a:lstStyle/>
          <a:p>
            <a:fld id="{565CE74E-AB26-4998-AD42-012C4C1AD076}" type="slidenum">
              <a:rPr lang="zh-CN" altLang="en-US" smtClean="0"/>
              <a:pPr/>
              <a:t>22</a:t>
            </a:fld>
            <a:r>
              <a:rPr lang="en-US" altLang="zh-CN" smtClean="0"/>
              <a:t>/30</a:t>
            </a:r>
            <a:endParaRPr lang="zh-CN" altLang="en-US" dirty="0"/>
          </a:p>
        </p:txBody>
      </p:sp>
      <p:pic>
        <p:nvPicPr>
          <p:cNvPr id="7" name="图片 6"/>
          <p:cNvPicPr>
            <a:picLocks noChangeAspect="1"/>
          </p:cNvPicPr>
          <p:nvPr/>
        </p:nvPicPr>
        <p:blipFill>
          <a:blip r:embed="rId5">
            <a:clrChange>
              <a:clrFrom>
                <a:srgbClr val="FFFFFF"/>
              </a:clrFrom>
              <a:clrTo>
                <a:srgbClr val="FFFFFF">
                  <a:alpha val="0"/>
                </a:srgbClr>
              </a:clrTo>
            </a:clrChange>
          </a:blip>
          <a:stretch>
            <a:fillRect/>
          </a:stretch>
        </p:blipFill>
        <p:spPr>
          <a:xfrm>
            <a:off x="2309907" y="2751478"/>
            <a:ext cx="7239000" cy="409575"/>
          </a:xfrm>
          <a:prstGeom prst="rect">
            <a:avLst/>
          </a:prstGeom>
        </p:spPr>
      </p:pic>
    </p:spTree>
    <p:extLst>
      <p:ext uri="{BB962C8B-B14F-4D97-AF65-F5344CB8AC3E}">
        <p14:creationId xmlns:p14="http://schemas.microsoft.com/office/powerpoint/2010/main" val="285326185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Evaluation</a:t>
            </a:r>
            <a:endParaRPr lang="zh-CN" altLang="en-US" dirty="0"/>
          </a:p>
        </p:txBody>
      </p:sp>
      <p:sp>
        <p:nvSpPr>
          <p:cNvPr id="3" name="内容占位符 2"/>
          <p:cNvSpPr>
            <a:spLocks noGrp="1"/>
          </p:cNvSpPr>
          <p:nvPr>
            <p:ph idx="1"/>
          </p:nvPr>
        </p:nvSpPr>
        <p:spPr/>
        <p:txBody>
          <a:bodyPr/>
          <a:lstStyle/>
          <a:p>
            <a:r>
              <a:rPr lang="en-US" altLang="zh-CN" dirty="0" smtClean="0">
                <a:solidFill>
                  <a:srgbClr val="FF0000"/>
                </a:solidFill>
              </a:rPr>
              <a:t>Log</a:t>
            </a:r>
            <a:r>
              <a:rPr lang="en-US" altLang="zh-CN" dirty="0" smtClean="0"/>
              <a:t> Performances </a:t>
            </a:r>
            <a:r>
              <a:rPr lang="en-US" altLang="zh-CN" dirty="0"/>
              <a:t>with Hard </a:t>
            </a:r>
            <a:r>
              <a:rPr lang="en-US" altLang="zh-CN" dirty="0" smtClean="0"/>
              <a:t>Disks</a:t>
            </a:r>
          </a:p>
          <a:p>
            <a:r>
              <a:rPr lang="en-US" altLang="zh-CN" sz="1600" dirty="0" smtClean="0"/>
              <a:t>An Amazon EC2 h1.16xlarge machine with 8 HDD drives</a:t>
            </a:r>
          </a:p>
          <a:p>
            <a:r>
              <a:rPr lang="en-US" altLang="zh-CN" sz="1600" dirty="0" smtClean="0"/>
              <a:t>160MB/s bandwidth, 256 </a:t>
            </a:r>
            <a:r>
              <a:rPr lang="en-US" altLang="zh-CN" sz="1600" dirty="0"/>
              <a:t>GB </a:t>
            </a:r>
            <a:r>
              <a:rPr lang="en-US" altLang="zh-CN" sz="1600" dirty="0" smtClean="0"/>
              <a:t>memory server</a:t>
            </a:r>
            <a:endParaRPr lang="zh-CN" altLang="en-US" sz="1600" dirty="0"/>
          </a:p>
        </p:txBody>
      </p:sp>
      <p:sp>
        <p:nvSpPr>
          <p:cNvPr id="8" name="灯片编号占位符 7"/>
          <p:cNvSpPr>
            <a:spLocks noGrp="1"/>
          </p:cNvSpPr>
          <p:nvPr>
            <p:ph type="sldNum" sz="quarter" idx="12"/>
          </p:nvPr>
        </p:nvSpPr>
        <p:spPr/>
        <p:txBody>
          <a:bodyPr/>
          <a:lstStyle/>
          <a:p>
            <a:fld id="{565CE74E-AB26-4998-AD42-012C4C1AD076}" type="slidenum">
              <a:rPr lang="zh-CN" altLang="en-US" smtClean="0"/>
              <a:pPr/>
              <a:t>23</a:t>
            </a:fld>
            <a:r>
              <a:rPr lang="en-US" altLang="zh-CN" smtClean="0"/>
              <a:t>/30</a:t>
            </a:r>
            <a:endParaRPr lang="zh-CN" altLang="en-US" dirty="0"/>
          </a:p>
        </p:txBody>
      </p:sp>
      <p:pic>
        <p:nvPicPr>
          <p:cNvPr id="5" name="图片 4"/>
          <p:cNvPicPr>
            <a:picLocks noChangeAspect="1"/>
          </p:cNvPicPr>
          <p:nvPr/>
        </p:nvPicPr>
        <p:blipFill>
          <a:blip r:embed="rId3"/>
          <a:stretch>
            <a:fillRect/>
          </a:stretch>
        </p:blipFill>
        <p:spPr>
          <a:xfrm>
            <a:off x="567840" y="3024632"/>
            <a:ext cx="11059093" cy="3287264"/>
          </a:xfrm>
          <a:prstGeom prst="rect">
            <a:avLst/>
          </a:prstGeom>
        </p:spPr>
      </p:pic>
    </p:spTree>
    <p:extLst>
      <p:ext uri="{BB962C8B-B14F-4D97-AF65-F5344CB8AC3E}">
        <p14:creationId xmlns:p14="http://schemas.microsoft.com/office/powerpoint/2010/main" val="98781301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Evaluation</a:t>
            </a:r>
            <a:endParaRPr lang="zh-CN" altLang="en-US" dirty="0"/>
          </a:p>
        </p:txBody>
      </p:sp>
      <p:sp>
        <p:nvSpPr>
          <p:cNvPr id="3" name="内容占位符 2"/>
          <p:cNvSpPr>
            <a:spLocks noGrp="1"/>
          </p:cNvSpPr>
          <p:nvPr>
            <p:ph idx="1"/>
          </p:nvPr>
        </p:nvSpPr>
        <p:spPr/>
        <p:txBody>
          <a:bodyPr/>
          <a:lstStyle/>
          <a:p>
            <a:r>
              <a:rPr lang="en-US" altLang="zh-CN" dirty="0" smtClean="0">
                <a:solidFill>
                  <a:srgbClr val="FF0000"/>
                </a:solidFill>
              </a:rPr>
              <a:t>Recovery</a:t>
            </a:r>
            <a:r>
              <a:rPr lang="en-US" altLang="zh-CN" dirty="0" smtClean="0"/>
              <a:t> </a:t>
            </a:r>
            <a:r>
              <a:rPr lang="en-US" altLang="zh-CN" dirty="0" err="1" smtClean="0"/>
              <a:t>Perfomance</a:t>
            </a:r>
            <a:r>
              <a:rPr lang="en-US" altLang="zh-CN" dirty="0" smtClean="0"/>
              <a:t> on HDDs</a:t>
            </a:r>
            <a:endParaRPr lang="zh-CN" altLang="en-US" dirty="0"/>
          </a:p>
        </p:txBody>
      </p:sp>
      <p:pic>
        <p:nvPicPr>
          <p:cNvPr id="5" name="图片 4"/>
          <p:cNvPicPr>
            <a:picLocks noChangeAspect="1"/>
          </p:cNvPicPr>
          <p:nvPr/>
        </p:nvPicPr>
        <p:blipFill>
          <a:blip r:embed="rId3"/>
          <a:stretch>
            <a:fillRect/>
          </a:stretch>
        </p:blipFill>
        <p:spPr>
          <a:xfrm>
            <a:off x="268584" y="2886282"/>
            <a:ext cx="11489192" cy="3099788"/>
          </a:xfrm>
          <a:prstGeom prst="rect">
            <a:avLst/>
          </a:prstGeom>
        </p:spPr>
      </p:pic>
      <p:pic>
        <p:nvPicPr>
          <p:cNvPr id="6" name="图片 5"/>
          <p:cNvPicPr>
            <a:picLocks noChangeAspect="1"/>
          </p:cNvPicPr>
          <p:nvPr/>
        </p:nvPicPr>
        <p:blipFill>
          <a:blip r:embed="rId4"/>
          <a:stretch>
            <a:fillRect/>
          </a:stretch>
        </p:blipFill>
        <p:spPr>
          <a:xfrm>
            <a:off x="268584" y="2288663"/>
            <a:ext cx="11295927" cy="462686"/>
          </a:xfrm>
          <a:prstGeom prst="rect">
            <a:avLst/>
          </a:prstGeom>
        </p:spPr>
      </p:pic>
      <p:sp>
        <p:nvSpPr>
          <p:cNvPr id="9" name="灯片编号占位符 8"/>
          <p:cNvSpPr>
            <a:spLocks noGrp="1"/>
          </p:cNvSpPr>
          <p:nvPr>
            <p:ph type="sldNum" sz="quarter" idx="12"/>
          </p:nvPr>
        </p:nvSpPr>
        <p:spPr/>
        <p:txBody>
          <a:bodyPr/>
          <a:lstStyle/>
          <a:p>
            <a:fld id="{565CE74E-AB26-4998-AD42-012C4C1AD076}" type="slidenum">
              <a:rPr lang="zh-CN" altLang="en-US" smtClean="0"/>
              <a:pPr/>
              <a:t>24</a:t>
            </a:fld>
            <a:r>
              <a:rPr lang="en-US" altLang="zh-CN" smtClean="0"/>
              <a:t>/30</a:t>
            </a:r>
            <a:endParaRPr lang="zh-CN" altLang="en-US" dirty="0"/>
          </a:p>
        </p:txBody>
      </p:sp>
    </p:spTree>
    <p:extLst>
      <p:ext uri="{BB962C8B-B14F-4D97-AF65-F5344CB8AC3E}">
        <p14:creationId xmlns:p14="http://schemas.microsoft.com/office/powerpoint/2010/main" val="223240739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Evaluation</a:t>
            </a:r>
            <a:endParaRPr lang="zh-CN" altLang="en-US" dirty="0"/>
          </a:p>
        </p:txBody>
      </p:sp>
      <p:sp>
        <p:nvSpPr>
          <p:cNvPr id="3" name="内容占位符 2"/>
          <p:cNvSpPr>
            <a:spLocks noGrp="1"/>
          </p:cNvSpPr>
          <p:nvPr>
            <p:ph idx="1"/>
          </p:nvPr>
        </p:nvSpPr>
        <p:spPr/>
        <p:txBody>
          <a:bodyPr/>
          <a:lstStyle/>
          <a:p>
            <a:r>
              <a:rPr lang="en-US" altLang="zh-CN" dirty="0"/>
              <a:t>Performance with PM (RAM Disk</a:t>
            </a:r>
            <a:r>
              <a:rPr lang="en-US" altLang="zh-CN" dirty="0" smtClean="0"/>
              <a:t>)</a:t>
            </a:r>
          </a:p>
          <a:p>
            <a:pPr lvl="1">
              <a:buFont typeface="Arial" panose="020B0604020202020204" pitchFamily="34" charset="0"/>
              <a:buChar char="•"/>
            </a:pPr>
            <a:r>
              <a:rPr lang="zh-CN" altLang="en-US" dirty="0"/>
              <a:t>当带宽足够时，命令日志记录相对于数据日志记录的优势会大大降低。恢复时</a:t>
            </a:r>
            <a:r>
              <a:rPr lang="en-US" altLang="zh-CN" dirty="0"/>
              <a:t>Silo-R</a:t>
            </a:r>
            <a:r>
              <a:rPr lang="zh-CN" altLang="en-US" dirty="0"/>
              <a:t>的性能略优于</a:t>
            </a:r>
            <a:r>
              <a:rPr lang="en-US" altLang="zh-CN" dirty="0"/>
              <a:t>Taurus</a:t>
            </a:r>
            <a:r>
              <a:rPr lang="zh-CN" altLang="en-US" dirty="0"/>
              <a:t>，因为它不需要在恢复期间解析依赖关系。</a:t>
            </a:r>
            <a:endParaRPr lang="zh-CN" altLang="en-US" dirty="0"/>
          </a:p>
        </p:txBody>
      </p:sp>
      <p:pic>
        <p:nvPicPr>
          <p:cNvPr id="6" name="图片 5"/>
          <p:cNvPicPr>
            <a:picLocks noChangeAspect="1"/>
          </p:cNvPicPr>
          <p:nvPr/>
        </p:nvPicPr>
        <p:blipFill>
          <a:blip r:embed="rId3"/>
          <a:stretch>
            <a:fillRect/>
          </a:stretch>
        </p:blipFill>
        <p:spPr>
          <a:xfrm>
            <a:off x="1956174" y="3417901"/>
            <a:ext cx="7839316" cy="3121015"/>
          </a:xfrm>
          <a:prstGeom prst="rect">
            <a:avLst/>
          </a:prstGeom>
        </p:spPr>
      </p:pic>
      <p:sp>
        <p:nvSpPr>
          <p:cNvPr id="9" name="灯片编号占位符 8"/>
          <p:cNvSpPr>
            <a:spLocks noGrp="1"/>
          </p:cNvSpPr>
          <p:nvPr>
            <p:ph type="sldNum" sz="quarter" idx="12"/>
          </p:nvPr>
        </p:nvSpPr>
        <p:spPr/>
        <p:txBody>
          <a:bodyPr/>
          <a:lstStyle/>
          <a:p>
            <a:fld id="{565CE74E-AB26-4998-AD42-012C4C1AD076}" type="slidenum">
              <a:rPr lang="zh-CN" altLang="en-US" smtClean="0"/>
              <a:pPr/>
              <a:t>25</a:t>
            </a:fld>
            <a:r>
              <a:rPr lang="en-US" altLang="zh-CN" smtClean="0"/>
              <a:t>/30</a:t>
            </a:r>
            <a:endParaRPr lang="zh-CN" altLang="en-US" dirty="0"/>
          </a:p>
        </p:txBody>
      </p:sp>
    </p:spTree>
    <p:extLst>
      <p:ext uri="{BB962C8B-B14F-4D97-AF65-F5344CB8AC3E}">
        <p14:creationId xmlns:p14="http://schemas.microsoft.com/office/powerpoint/2010/main" val="129683812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Evaluation</a:t>
            </a:r>
            <a:endParaRPr lang="zh-CN" altLang="en-US" dirty="0"/>
          </a:p>
        </p:txBody>
      </p:sp>
      <p:sp>
        <p:nvSpPr>
          <p:cNvPr id="3" name="内容占位符 2"/>
          <p:cNvSpPr>
            <a:spLocks noGrp="1"/>
          </p:cNvSpPr>
          <p:nvPr>
            <p:ph idx="1"/>
          </p:nvPr>
        </p:nvSpPr>
        <p:spPr/>
        <p:txBody>
          <a:bodyPr/>
          <a:lstStyle/>
          <a:p>
            <a:r>
              <a:rPr lang="en-US" altLang="zh-CN" dirty="0"/>
              <a:t>TPC-C Full </a:t>
            </a:r>
            <a:r>
              <a:rPr lang="en-US" altLang="zh-CN" dirty="0" smtClean="0"/>
              <a:t>Mix</a:t>
            </a:r>
          </a:p>
          <a:p>
            <a:r>
              <a:rPr lang="en-US" altLang="zh-CN" dirty="0"/>
              <a:t>all the types of transactions from the </a:t>
            </a:r>
            <a:r>
              <a:rPr lang="en-US" altLang="zh-CN" dirty="0" smtClean="0"/>
              <a:t>TPC-C with 2PL</a:t>
            </a:r>
            <a:endParaRPr lang="zh-CN" altLang="en-US" dirty="0"/>
          </a:p>
        </p:txBody>
      </p:sp>
      <p:pic>
        <p:nvPicPr>
          <p:cNvPr id="6" name="图片 5"/>
          <p:cNvPicPr>
            <a:picLocks noChangeAspect="1"/>
          </p:cNvPicPr>
          <p:nvPr/>
        </p:nvPicPr>
        <p:blipFill>
          <a:blip r:embed="rId3"/>
          <a:stretch>
            <a:fillRect/>
          </a:stretch>
        </p:blipFill>
        <p:spPr>
          <a:xfrm>
            <a:off x="193635" y="3120278"/>
            <a:ext cx="5562514" cy="2481737"/>
          </a:xfrm>
          <a:prstGeom prst="rect">
            <a:avLst/>
          </a:prstGeom>
        </p:spPr>
      </p:pic>
      <p:pic>
        <p:nvPicPr>
          <p:cNvPr id="7" name="图片 6"/>
          <p:cNvPicPr>
            <a:picLocks noChangeAspect="1"/>
          </p:cNvPicPr>
          <p:nvPr/>
        </p:nvPicPr>
        <p:blipFill rotWithShape="1">
          <a:blip r:embed="rId4"/>
          <a:srcRect l="3162" r="4273"/>
          <a:stretch/>
        </p:blipFill>
        <p:spPr>
          <a:xfrm>
            <a:off x="5756149" y="3120278"/>
            <a:ext cx="6295502" cy="2481737"/>
          </a:xfrm>
          <a:prstGeom prst="rect">
            <a:avLst/>
          </a:prstGeom>
        </p:spPr>
      </p:pic>
      <p:sp>
        <p:nvSpPr>
          <p:cNvPr id="10" name="灯片编号占位符 9"/>
          <p:cNvSpPr>
            <a:spLocks noGrp="1"/>
          </p:cNvSpPr>
          <p:nvPr>
            <p:ph type="sldNum" sz="quarter" idx="12"/>
          </p:nvPr>
        </p:nvSpPr>
        <p:spPr/>
        <p:txBody>
          <a:bodyPr/>
          <a:lstStyle/>
          <a:p>
            <a:fld id="{565CE74E-AB26-4998-AD42-012C4C1AD076}" type="slidenum">
              <a:rPr lang="zh-CN" altLang="en-US" smtClean="0"/>
              <a:pPr/>
              <a:t>26</a:t>
            </a:fld>
            <a:r>
              <a:rPr lang="en-US" altLang="zh-CN" smtClean="0"/>
              <a:t>/30</a:t>
            </a:r>
            <a:endParaRPr lang="zh-CN" altLang="en-US" dirty="0"/>
          </a:p>
        </p:txBody>
      </p:sp>
      <p:sp>
        <p:nvSpPr>
          <p:cNvPr id="4" name="矩形 3"/>
          <p:cNvSpPr/>
          <p:nvPr/>
        </p:nvSpPr>
        <p:spPr>
          <a:xfrm>
            <a:off x="457621" y="5620327"/>
            <a:ext cx="4789714" cy="646331"/>
          </a:xfrm>
          <a:prstGeom prst="rect">
            <a:avLst/>
          </a:prstGeom>
        </p:spPr>
        <p:txBody>
          <a:bodyPr wrap="square">
            <a:spAutoFit/>
          </a:bodyPr>
          <a:lstStyle/>
          <a:p>
            <a:r>
              <a:rPr lang="zh-CN" altLang="en-US" dirty="0"/>
              <a:t>从</a:t>
            </a:r>
            <a:r>
              <a:rPr lang="en-US" altLang="zh-CN" dirty="0"/>
              <a:t>32</a:t>
            </a:r>
            <a:r>
              <a:rPr lang="zh-CN" altLang="en-US" dirty="0"/>
              <a:t>个线程开始，日志记录算法受到工作负载并行性的限制</a:t>
            </a:r>
          </a:p>
        </p:txBody>
      </p:sp>
      <p:sp>
        <p:nvSpPr>
          <p:cNvPr id="5" name="矩形 4"/>
          <p:cNvSpPr/>
          <p:nvPr/>
        </p:nvSpPr>
        <p:spPr>
          <a:xfrm>
            <a:off x="5606727" y="5665565"/>
            <a:ext cx="6096000" cy="646331"/>
          </a:xfrm>
          <a:prstGeom prst="rect">
            <a:avLst/>
          </a:prstGeom>
        </p:spPr>
        <p:txBody>
          <a:bodyPr wrap="square">
            <a:spAutoFit/>
          </a:bodyPr>
          <a:lstStyle/>
          <a:p>
            <a:r>
              <a:rPr lang="zh-CN" altLang="en-US" dirty="0" smtClean="0"/>
              <a:t>随着线程数量的增加，</a:t>
            </a:r>
            <a:r>
              <a:rPr lang="en-US" altLang="zh-CN" dirty="0" smtClean="0"/>
              <a:t>stock-level</a:t>
            </a:r>
            <a:r>
              <a:rPr lang="zh-CN" altLang="en-US" dirty="0" smtClean="0"/>
              <a:t>只读事务运行时间占比越来越大</a:t>
            </a:r>
            <a:endParaRPr lang="zh-CN" altLang="en-US" dirty="0"/>
          </a:p>
        </p:txBody>
      </p:sp>
    </p:spTree>
    <p:extLst>
      <p:ext uri="{BB962C8B-B14F-4D97-AF65-F5344CB8AC3E}">
        <p14:creationId xmlns:p14="http://schemas.microsoft.com/office/powerpoint/2010/main" val="34710196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Evaluation</a:t>
            </a:r>
            <a:endParaRPr lang="zh-CN" altLang="en-US" dirty="0"/>
          </a:p>
        </p:txBody>
      </p:sp>
      <p:sp>
        <p:nvSpPr>
          <p:cNvPr id="3" name="内容占位符 2"/>
          <p:cNvSpPr>
            <a:spLocks noGrp="1"/>
          </p:cNvSpPr>
          <p:nvPr>
            <p:ph idx="1"/>
          </p:nvPr>
        </p:nvSpPr>
        <p:spPr/>
        <p:txBody>
          <a:bodyPr/>
          <a:lstStyle/>
          <a:p>
            <a:r>
              <a:rPr lang="en-US" altLang="zh-CN" dirty="0"/>
              <a:t>Sensitivity </a:t>
            </a:r>
            <a:r>
              <a:rPr lang="en-US" altLang="zh-CN" dirty="0" smtClean="0"/>
              <a:t>Study</a:t>
            </a:r>
          </a:p>
          <a:p>
            <a:pPr lvl="1"/>
            <a:r>
              <a:rPr lang="en-US" altLang="zh-CN" dirty="0" smtClean="0"/>
              <a:t>Contention: Contention </a:t>
            </a:r>
            <a:r>
              <a:rPr lang="en-US" altLang="zh-CN" dirty="0"/>
              <a:t>level impacts performance: adjusting the </a:t>
            </a:r>
            <a:r>
              <a:rPr lang="el-GR" altLang="zh-CN" dirty="0" smtClean="0"/>
              <a:t>θ</a:t>
            </a:r>
            <a:r>
              <a:rPr lang="zh-CN" altLang="en-US" dirty="0" smtClean="0"/>
              <a:t> </a:t>
            </a:r>
            <a:r>
              <a:rPr lang="en-US" altLang="zh-CN" dirty="0"/>
              <a:t>parameter of the </a:t>
            </a:r>
            <a:r>
              <a:rPr lang="en-US" altLang="zh-CN" dirty="0" err="1" smtClean="0"/>
              <a:t>Zipfian</a:t>
            </a:r>
            <a:r>
              <a:rPr lang="en-US" altLang="zh-CN" dirty="0" smtClean="0"/>
              <a:t> </a:t>
            </a:r>
            <a:r>
              <a:rPr lang="en-US" altLang="zh-CN" dirty="0"/>
              <a:t>distribution</a:t>
            </a:r>
            <a:endParaRPr lang="zh-CN" altLang="en-US" dirty="0"/>
          </a:p>
        </p:txBody>
      </p:sp>
      <p:pic>
        <p:nvPicPr>
          <p:cNvPr id="6" name="图片 5"/>
          <p:cNvPicPr>
            <a:picLocks noChangeAspect="1"/>
          </p:cNvPicPr>
          <p:nvPr/>
        </p:nvPicPr>
        <p:blipFill rotWithShape="1">
          <a:blip r:embed="rId3"/>
          <a:srcRect b="2282"/>
          <a:stretch/>
        </p:blipFill>
        <p:spPr>
          <a:xfrm>
            <a:off x="1774483" y="3011289"/>
            <a:ext cx="8311680" cy="3435809"/>
          </a:xfrm>
          <a:prstGeom prst="rect">
            <a:avLst/>
          </a:prstGeom>
        </p:spPr>
      </p:pic>
      <p:sp>
        <p:nvSpPr>
          <p:cNvPr id="9" name="灯片编号占位符 8"/>
          <p:cNvSpPr>
            <a:spLocks noGrp="1"/>
          </p:cNvSpPr>
          <p:nvPr>
            <p:ph type="sldNum" sz="quarter" idx="12"/>
          </p:nvPr>
        </p:nvSpPr>
        <p:spPr/>
        <p:txBody>
          <a:bodyPr/>
          <a:lstStyle/>
          <a:p>
            <a:fld id="{565CE74E-AB26-4998-AD42-012C4C1AD076}" type="slidenum">
              <a:rPr lang="zh-CN" altLang="en-US" smtClean="0"/>
              <a:pPr/>
              <a:t>27</a:t>
            </a:fld>
            <a:r>
              <a:rPr lang="en-US" altLang="zh-CN" smtClean="0"/>
              <a:t>/30</a:t>
            </a:r>
            <a:endParaRPr lang="zh-CN" altLang="en-US" dirty="0"/>
          </a:p>
        </p:txBody>
      </p:sp>
    </p:spTree>
    <p:extLst>
      <p:ext uri="{BB962C8B-B14F-4D97-AF65-F5344CB8AC3E}">
        <p14:creationId xmlns:p14="http://schemas.microsoft.com/office/powerpoint/2010/main" val="42595926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Evaluation</a:t>
            </a:r>
            <a:endParaRPr lang="zh-CN" altLang="en-US" dirty="0"/>
          </a:p>
        </p:txBody>
      </p:sp>
      <p:sp>
        <p:nvSpPr>
          <p:cNvPr id="3" name="内容占位符 2"/>
          <p:cNvSpPr>
            <a:spLocks noGrp="1"/>
          </p:cNvSpPr>
          <p:nvPr>
            <p:ph idx="1"/>
          </p:nvPr>
        </p:nvSpPr>
        <p:spPr/>
        <p:txBody>
          <a:bodyPr/>
          <a:lstStyle/>
          <a:p>
            <a:r>
              <a:rPr lang="en-US" altLang="zh-CN" dirty="0"/>
              <a:t>Sensitivity </a:t>
            </a:r>
            <a:r>
              <a:rPr lang="en-US" altLang="zh-CN" dirty="0" smtClean="0"/>
              <a:t>Study</a:t>
            </a:r>
          </a:p>
          <a:p>
            <a:pPr lvl="1"/>
            <a:r>
              <a:rPr lang="en-US" altLang="zh-CN" dirty="0"/>
              <a:t>Transaction </a:t>
            </a:r>
            <a:r>
              <a:rPr lang="en-US" altLang="zh-CN" dirty="0" smtClean="0"/>
              <a:t>Impact</a:t>
            </a:r>
            <a:r>
              <a:rPr lang="zh-CN" altLang="en-US" dirty="0" smtClean="0"/>
              <a:t>：</a:t>
            </a:r>
            <a:r>
              <a:rPr lang="en-US" altLang="zh-CN" dirty="0"/>
              <a:t>v</a:t>
            </a:r>
            <a:r>
              <a:rPr lang="en-US" altLang="zh-CN" dirty="0" smtClean="0"/>
              <a:t>ary the number of </a:t>
            </a:r>
            <a:r>
              <a:rPr lang="en-US" altLang="zh-CN" dirty="0"/>
              <a:t>tuples every transaction </a:t>
            </a:r>
            <a:r>
              <a:rPr lang="en-US" altLang="zh-CN" dirty="0" smtClean="0"/>
              <a:t>accesses</a:t>
            </a:r>
          </a:p>
          <a:p>
            <a:pPr lvl="1"/>
            <a:r>
              <a:rPr lang="en-US" altLang="zh-CN" dirty="0"/>
              <a:t>Number of Log </a:t>
            </a:r>
            <a:r>
              <a:rPr lang="en-US" altLang="zh-CN" dirty="0" smtClean="0"/>
              <a:t>Files</a:t>
            </a:r>
            <a:r>
              <a:rPr lang="zh-CN" altLang="en-US" dirty="0" smtClean="0"/>
              <a:t>：</a:t>
            </a:r>
            <a:r>
              <a:rPr lang="en-US" altLang="zh-CN" dirty="0" smtClean="0"/>
              <a:t>SIMD on </a:t>
            </a:r>
            <a:r>
              <a:rPr lang="en-US" altLang="zh-CN" dirty="0"/>
              <a:t>and </a:t>
            </a:r>
            <a:r>
              <a:rPr lang="en-US" altLang="zh-CN" dirty="0" smtClean="0"/>
              <a:t>off</a:t>
            </a:r>
            <a:r>
              <a:rPr lang="zh-CN" altLang="en-US" dirty="0" smtClean="0"/>
              <a:t>、</a:t>
            </a:r>
            <a:r>
              <a:rPr lang="en-US" altLang="zh-CN" dirty="0"/>
              <a:t>the number of log </a:t>
            </a:r>
            <a:r>
              <a:rPr lang="en-US" altLang="zh-CN" dirty="0" smtClean="0"/>
              <a:t>files used</a:t>
            </a:r>
            <a:endParaRPr lang="en-US" altLang="zh-CN" dirty="0"/>
          </a:p>
          <a:p>
            <a:endParaRPr lang="zh-CN" altLang="en-US" dirty="0"/>
          </a:p>
        </p:txBody>
      </p:sp>
      <p:pic>
        <p:nvPicPr>
          <p:cNvPr id="5" name="图片 4"/>
          <p:cNvPicPr>
            <a:picLocks noChangeAspect="1"/>
          </p:cNvPicPr>
          <p:nvPr/>
        </p:nvPicPr>
        <p:blipFill>
          <a:blip r:embed="rId3"/>
          <a:stretch>
            <a:fillRect/>
          </a:stretch>
        </p:blipFill>
        <p:spPr>
          <a:xfrm>
            <a:off x="185590" y="3083770"/>
            <a:ext cx="5650059" cy="3637709"/>
          </a:xfrm>
          <a:prstGeom prst="rect">
            <a:avLst/>
          </a:prstGeom>
        </p:spPr>
      </p:pic>
      <p:pic>
        <p:nvPicPr>
          <p:cNvPr id="6" name="图片 5"/>
          <p:cNvPicPr>
            <a:picLocks noChangeAspect="1"/>
          </p:cNvPicPr>
          <p:nvPr/>
        </p:nvPicPr>
        <p:blipFill rotWithShape="1">
          <a:blip r:embed="rId4"/>
          <a:srcRect l="3481" r="6337"/>
          <a:stretch/>
        </p:blipFill>
        <p:spPr>
          <a:xfrm>
            <a:off x="5953214" y="3810860"/>
            <a:ext cx="6004677" cy="2183528"/>
          </a:xfrm>
          <a:prstGeom prst="rect">
            <a:avLst/>
          </a:prstGeom>
        </p:spPr>
      </p:pic>
      <p:sp>
        <p:nvSpPr>
          <p:cNvPr id="9" name="灯片编号占位符 8"/>
          <p:cNvSpPr>
            <a:spLocks noGrp="1"/>
          </p:cNvSpPr>
          <p:nvPr>
            <p:ph type="sldNum" sz="quarter" idx="12"/>
          </p:nvPr>
        </p:nvSpPr>
        <p:spPr/>
        <p:txBody>
          <a:bodyPr/>
          <a:lstStyle/>
          <a:p>
            <a:fld id="{565CE74E-AB26-4998-AD42-012C4C1AD076}" type="slidenum">
              <a:rPr lang="zh-CN" altLang="en-US" smtClean="0"/>
              <a:pPr/>
              <a:t>28</a:t>
            </a:fld>
            <a:r>
              <a:rPr lang="en-US" altLang="zh-CN" smtClean="0"/>
              <a:t>/30</a:t>
            </a:r>
            <a:endParaRPr lang="zh-CN" altLang="en-US" dirty="0"/>
          </a:p>
        </p:txBody>
      </p:sp>
    </p:spTree>
    <p:extLst>
      <p:ext uri="{BB962C8B-B14F-4D97-AF65-F5344CB8AC3E}">
        <p14:creationId xmlns:p14="http://schemas.microsoft.com/office/powerpoint/2010/main" val="303506881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Conclusion</a:t>
            </a:r>
            <a:endParaRPr lang="zh-CN" altLang="en-US" dirty="0"/>
          </a:p>
        </p:txBody>
      </p:sp>
      <p:sp>
        <p:nvSpPr>
          <p:cNvPr id="3" name="内容占位符 2"/>
          <p:cNvSpPr>
            <a:spLocks noGrp="1"/>
          </p:cNvSpPr>
          <p:nvPr>
            <p:ph idx="1"/>
          </p:nvPr>
        </p:nvSpPr>
        <p:spPr/>
        <p:txBody>
          <a:bodyPr/>
          <a:lstStyle/>
          <a:p>
            <a:r>
              <a:rPr lang="en-US" altLang="zh-CN" dirty="0" smtClean="0"/>
              <a:t>LSN Vector trace dependency in parallel logging</a:t>
            </a:r>
          </a:p>
          <a:p>
            <a:r>
              <a:rPr lang="en-US" altLang="zh-CN" dirty="0" smtClean="0"/>
              <a:t>Partial ordering</a:t>
            </a:r>
          </a:p>
          <a:p>
            <a:r>
              <a:rPr lang="en-US" altLang="zh-CN" dirty="0" smtClean="0"/>
              <a:t>Support data logging and command logging</a:t>
            </a:r>
          </a:p>
          <a:p>
            <a:r>
              <a:rPr lang="en-US" altLang="zh-CN" dirty="0" smtClean="0"/>
              <a:t>Optimization: LV Compression and Vectorization</a:t>
            </a:r>
          </a:p>
          <a:p>
            <a:r>
              <a:rPr lang="en-US" altLang="zh-CN" dirty="0" smtClean="0"/>
              <a:t>Extension: OCC and Multi-Versioning</a:t>
            </a:r>
          </a:p>
          <a:p>
            <a:r>
              <a:rPr lang="en-US" altLang="zh-CN" dirty="0" smtClean="0"/>
              <a:t>Experiment: 3 </a:t>
            </a:r>
            <a:r>
              <a:rPr lang="en-US" altLang="zh-CN" dirty="0"/>
              <a:t>storage </a:t>
            </a:r>
            <a:r>
              <a:rPr lang="en-US" altLang="zh-CN" dirty="0" smtClean="0"/>
              <a:t>devices, 5 </a:t>
            </a:r>
            <a:r>
              <a:rPr lang="en-US" altLang="zh-CN" dirty="0"/>
              <a:t>types of </a:t>
            </a:r>
            <a:r>
              <a:rPr lang="en-US" altLang="zh-CN" dirty="0" smtClean="0"/>
              <a:t>protocols, 3 workloads</a:t>
            </a:r>
          </a:p>
          <a:p>
            <a:r>
              <a:rPr lang="en-US" altLang="zh-CN" dirty="0"/>
              <a:t>TPC-C Full </a:t>
            </a:r>
            <a:r>
              <a:rPr lang="en-US" altLang="zh-CN" dirty="0" smtClean="0"/>
              <a:t>Mix</a:t>
            </a:r>
            <a:r>
              <a:rPr lang="zh-CN" altLang="en-US" dirty="0" smtClean="0"/>
              <a:t>、</a:t>
            </a:r>
            <a:r>
              <a:rPr lang="en-US" altLang="zh-CN" dirty="0"/>
              <a:t>Sensitivity Study</a:t>
            </a:r>
          </a:p>
          <a:p>
            <a:endParaRPr lang="en-US" altLang="zh-CN" dirty="0"/>
          </a:p>
          <a:p>
            <a:endParaRPr lang="en-US" altLang="zh-CN" dirty="0" smtClean="0"/>
          </a:p>
        </p:txBody>
      </p:sp>
      <p:sp>
        <p:nvSpPr>
          <p:cNvPr id="8" name="灯片编号占位符 7"/>
          <p:cNvSpPr>
            <a:spLocks noGrp="1"/>
          </p:cNvSpPr>
          <p:nvPr>
            <p:ph type="sldNum" sz="quarter" idx="12"/>
          </p:nvPr>
        </p:nvSpPr>
        <p:spPr/>
        <p:txBody>
          <a:bodyPr/>
          <a:lstStyle/>
          <a:p>
            <a:fld id="{565CE74E-AB26-4998-AD42-012C4C1AD076}" type="slidenum">
              <a:rPr lang="zh-CN" altLang="en-US" smtClean="0"/>
              <a:pPr/>
              <a:t>29</a:t>
            </a:fld>
            <a:r>
              <a:rPr lang="en-US" altLang="zh-CN" smtClean="0"/>
              <a:t>/30</a:t>
            </a:r>
            <a:endParaRPr lang="zh-CN" altLang="en-US" dirty="0"/>
          </a:p>
        </p:txBody>
      </p:sp>
    </p:spTree>
    <p:extLst>
      <p:ext uri="{BB962C8B-B14F-4D97-AF65-F5344CB8AC3E}">
        <p14:creationId xmlns:p14="http://schemas.microsoft.com/office/powerpoint/2010/main" val="19233261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Parallel Logging</a:t>
            </a:r>
            <a:endParaRPr lang="zh-CN" altLang="en-US" dirty="0"/>
          </a:p>
        </p:txBody>
      </p:sp>
      <p:sp>
        <p:nvSpPr>
          <p:cNvPr id="3" name="内容占位符 2"/>
          <p:cNvSpPr>
            <a:spLocks noGrp="1"/>
          </p:cNvSpPr>
          <p:nvPr>
            <p:ph idx="1"/>
          </p:nvPr>
        </p:nvSpPr>
        <p:spPr/>
        <p:txBody>
          <a:bodyPr/>
          <a:lstStyle/>
          <a:p>
            <a:r>
              <a:rPr lang="en-US" altLang="zh-CN" dirty="0" smtClean="0"/>
              <a:t>Parallel logging can better suit the demand of modern in-memory DBMSs.</a:t>
            </a:r>
          </a:p>
          <a:p>
            <a:r>
              <a:rPr lang="en-US" altLang="zh-CN" dirty="0"/>
              <a:t>Parallel logging allows transactions to write to multiple log streams(e.g., one stream per disk</a:t>
            </a:r>
            <a:r>
              <a:rPr lang="en-US" altLang="zh-CN" dirty="0" smtClean="0"/>
              <a:t>)</a:t>
            </a:r>
          </a:p>
          <a:p>
            <a:r>
              <a:rPr lang="en-US" altLang="zh-CN" dirty="0"/>
              <a:t>Multiple streams inhibit an inherent natural </a:t>
            </a:r>
            <a:r>
              <a:rPr lang="en-US" altLang="zh-CN" dirty="0" smtClean="0"/>
              <a:t>ordering </a:t>
            </a:r>
            <a:r>
              <a:rPr lang="en-US" altLang="zh-CN" dirty="0"/>
              <a:t>of transactions</a:t>
            </a:r>
            <a:endParaRPr lang="zh-CN" altLang="en-US" dirty="0"/>
          </a:p>
        </p:txBody>
      </p:sp>
      <p:pic>
        <p:nvPicPr>
          <p:cNvPr id="4" name="图片 3"/>
          <p:cNvPicPr>
            <a:picLocks noChangeAspect="1"/>
          </p:cNvPicPr>
          <p:nvPr/>
        </p:nvPicPr>
        <p:blipFill rotWithShape="1">
          <a:blip r:embed="rId3"/>
          <a:srcRect l="7898" t="34513" r="7940" b="6767"/>
          <a:stretch/>
        </p:blipFill>
        <p:spPr>
          <a:xfrm>
            <a:off x="2244172" y="4030269"/>
            <a:ext cx="6857406" cy="2691210"/>
          </a:xfrm>
          <a:prstGeom prst="rect">
            <a:avLst/>
          </a:prstGeom>
        </p:spPr>
      </p:pic>
      <p:sp>
        <p:nvSpPr>
          <p:cNvPr id="11" name="灯片编号占位符 10"/>
          <p:cNvSpPr>
            <a:spLocks noGrp="1"/>
          </p:cNvSpPr>
          <p:nvPr>
            <p:ph type="sldNum" sz="quarter" idx="12"/>
          </p:nvPr>
        </p:nvSpPr>
        <p:spPr/>
        <p:txBody>
          <a:bodyPr/>
          <a:lstStyle/>
          <a:p>
            <a:fld id="{565CE74E-AB26-4998-AD42-012C4C1AD076}" type="slidenum">
              <a:rPr lang="zh-CN" altLang="en-US" smtClean="0"/>
              <a:pPr/>
              <a:t>3</a:t>
            </a:fld>
            <a:r>
              <a:rPr lang="en-US" altLang="zh-CN" smtClean="0"/>
              <a:t>/30</a:t>
            </a:r>
            <a:endParaRPr lang="zh-CN" altLang="en-US" dirty="0"/>
          </a:p>
        </p:txBody>
      </p:sp>
    </p:spTree>
    <p:extLst>
      <p:ext uri="{BB962C8B-B14F-4D97-AF65-F5344CB8AC3E}">
        <p14:creationId xmlns:p14="http://schemas.microsoft.com/office/powerpoint/2010/main" val="32265357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Parallel Logging Challenges</a:t>
            </a:r>
            <a:endParaRPr lang="zh-CN" altLang="en-US" dirty="0"/>
          </a:p>
        </p:txBody>
      </p:sp>
      <p:sp>
        <p:nvSpPr>
          <p:cNvPr id="3" name="内容占位符 2"/>
          <p:cNvSpPr>
            <a:spLocks noGrp="1"/>
          </p:cNvSpPr>
          <p:nvPr>
            <p:ph idx="1"/>
          </p:nvPr>
        </p:nvSpPr>
        <p:spPr/>
        <p:txBody>
          <a:bodyPr/>
          <a:lstStyle/>
          <a:p>
            <a:r>
              <a:rPr lang="en-US" altLang="zh-CN" dirty="0"/>
              <a:t>Challenge #1 </a:t>
            </a:r>
            <a:r>
              <a:rPr lang="en-US" altLang="zh-CN" dirty="0" smtClean="0"/>
              <a:t>: </a:t>
            </a:r>
            <a:r>
              <a:rPr lang="en-US" altLang="zh-CN" dirty="0"/>
              <a:t>When to Commit a </a:t>
            </a:r>
            <a:r>
              <a:rPr lang="en-US" altLang="zh-CN" dirty="0" smtClean="0"/>
              <a:t>Transaction</a:t>
            </a:r>
          </a:p>
          <a:p>
            <a:pPr lvl="1">
              <a:buFont typeface="Arial" panose="020B0604020202020204" pitchFamily="34" charset="0"/>
              <a:buChar char="•"/>
            </a:pPr>
            <a:r>
              <a:rPr lang="en-US" altLang="zh-CN" dirty="0"/>
              <a:t>The </a:t>
            </a:r>
            <a:r>
              <a:rPr lang="en-US" altLang="zh-CN" dirty="0" smtClean="0"/>
              <a:t>DBMS can </a:t>
            </a:r>
            <a:r>
              <a:rPr lang="en-US" altLang="zh-CN" dirty="0"/>
              <a:t>only commit a transaction if it is persistent and all the </a:t>
            </a:r>
            <a:r>
              <a:rPr lang="en-US" altLang="zh-CN" dirty="0" smtClean="0"/>
              <a:t>transactions </a:t>
            </a:r>
            <a:r>
              <a:rPr lang="en-US" altLang="zh-CN" dirty="0"/>
              <a:t>that it depends on can commit</a:t>
            </a:r>
          </a:p>
          <a:p>
            <a:r>
              <a:rPr lang="en-US" altLang="zh-CN" dirty="0"/>
              <a:t>Challenge #2 </a:t>
            </a:r>
            <a:r>
              <a:rPr lang="en-US" altLang="zh-CN" dirty="0" smtClean="0"/>
              <a:t>: </a:t>
            </a:r>
            <a:r>
              <a:rPr lang="en-US" altLang="zh-CN" dirty="0"/>
              <a:t>Whether to Recover a </a:t>
            </a:r>
            <a:r>
              <a:rPr lang="en-US" altLang="zh-CN" dirty="0" smtClean="0"/>
              <a:t>Transaction</a:t>
            </a:r>
          </a:p>
          <a:p>
            <a:pPr lvl="1">
              <a:buFont typeface="Arial" panose="020B0604020202020204" pitchFamily="34" charset="0"/>
              <a:buChar char="•"/>
            </a:pPr>
            <a:r>
              <a:rPr lang="en-US" altLang="zh-CN" dirty="0"/>
              <a:t>ELR(Early lock release) </a:t>
            </a:r>
            <a:r>
              <a:rPr lang="en-US" altLang="zh-CN" dirty="0" smtClean="0"/>
              <a:t>prevents transactions from waiting </a:t>
            </a:r>
            <a:r>
              <a:rPr lang="en-US" altLang="zh-CN" dirty="0"/>
              <a:t>for log persistency </a:t>
            </a:r>
            <a:r>
              <a:rPr lang="en-US" altLang="zh-CN" dirty="0" smtClean="0"/>
              <a:t>by </a:t>
            </a:r>
            <a:r>
              <a:rPr lang="en-US" altLang="zh-CN" dirty="0"/>
              <a:t>allowing a </a:t>
            </a:r>
            <a:r>
              <a:rPr lang="en-US" altLang="zh-CN" dirty="0" smtClean="0"/>
              <a:t>transaction to </a:t>
            </a:r>
            <a:r>
              <a:rPr lang="en-US" altLang="zh-CN" dirty="0"/>
              <a:t>release locks early before the log records hit disk</a:t>
            </a:r>
          </a:p>
          <a:p>
            <a:r>
              <a:rPr lang="en-US" altLang="zh-CN" dirty="0"/>
              <a:t>Challenge #3 </a:t>
            </a:r>
            <a:r>
              <a:rPr lang="en-US" altLang="zh-CN" dirty="0" smtClean="0"/>
              <a:t>: </a:t>
            </a:r>
            <a:r>
              <a:rPr lang="en-US" altLang="zh-CN" dirty="0"/>
              <a:t>Determine the Recovery Order</a:t>
            </a:r>
            <a:endParaRPr lang="zh-CN" altLang="en-US" dirty="0"/>
          </a:p>
        </p:txBody>
      </p:sp>
      <p:pic>
        <p:nvPicPr>
          <p:cNvPr id="4" name="图片 3"/>
          <p:cNvPicPr>
            <a:picLocks noChangeAspect="1"/>
          </p:cNvPicPr>
          <p:nvPr/>
        </p:nvPicPr>
        <p:blipFill rotWithShape="1">
          <a:blip r:embed="rId3"/>
          <a:srcRect t="5939"/>
          <a:stretch/>
        </p:blipFill>
        <p:spPr>
          <a:xfrm>
            <a:off x="2535176" y="4746130"/>
            <a:ext cx="5865874" cy="2051549"/>
          </a:xfrm>
          <a:prstGeom prst="rect">
            <a:avLst/>
          </a:prstGeom>
        </p:spPr>
      </p:pic>
      <p:sp>
        <p:nvSpPr>
          <p:cNvPr id="9" name="灯片编号占位符 8"/>
          <p:cNvSpPr>
            <a:spLocks noGrp="1"/>
          </p:cNvSpPr>
          <p:nvPr>
            <p:ph type="sldNum" sz="quarter" idx="12"/>
          </p:nvPr>
        </p:nvSpPr>
        <p:spPr/>
        <p:txBody>
          <a:bodyPr/>
          <a:lstStyle/>
          <a:p>
            <a:fld id="{565CE74E-AB26-4998-AD42-012C4C1AD076}" type="slidenum">
              <a:rPr lang="zh-CN" altLang="en-US" smtClean="0"/>
              <a:pPr/>
              <a:t>4</a:t>
            </a:fld>
            <a:r>
              <a:rPr lang="en-US" altLang="zh-CN" smtClean="0"/>
              <a:t>/30</a:t>
            </a:r>
            <a:endParaRPr lang="zh-CN" altLang="en-US" dirty="0"/>
          </a:p>
        </p:txBody>
      </p:sp>
    </p:spTree>
    <p:extLst>
      <p:ext uri="{BB962C8B-B14F-4D97-AF65-F5344CB8AC3E}">
        <p14:creationId xmlns:p14="http://schemas.microsoft.com/office/powerpoint/2010/main" val="24853918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Taurus Parallel Logging</a:t>
            </a:r>
            <a:endParaRPr lang="zh-CN" altLang="en-US" dirty="0"/>
          </a:p>
        </p:txBody>
      </p:sp>
      <p:sp>
        <p:nvSpPr>
          <p:cNvPr id="3" name="内容占位符 2"/>
          <p:cNvSpPr>
            <a:spLocks noGrp="1"/>
          </p:cNvSpPr>
          <p:nvPr>
            <p:ph idx="1"/>
          </p:nvPr>
        </p:nvSpPr>
        <p:spPr/>
        <p:txBody>
          <a:bodyPr/>
          <a:lstStyle/>
          <a:p>
            <a:r>
              <a:rPr lang="en-US" altLang="zh-CN" dirty="0"/>
              <a:t> </a:t>
            </a:r>
            <a:r>
              <a:rPr lang="en-US" altLang="zh-CN" dirty="0" smtClean="0"/>
              <a:t>LSN Vector: a </a:t>
            </a:r>
            <a:r>
              <a:rPr lang="en-US" altLang="zh-CN" dirty="0"/>
              <a:t>lightweight dependency tracking </a:t>
            </a:r>
            <a:r>
              <a:rPr lang="en-US" altLang="zh-CN" dirty="0" smtClean="0"/>
              <a:t>mechanism</a:t>
            </a:r>
          </a:p>
          <a:p>
            <a:r>
              <a:rPr lang="en-US" altLang="zh-CN" dirty="0" smtClean="0"/>
              <a:t>Features</a:t>
            </a:r>
          </a:p>
          <a:p>
            <a:pPr lvl="1">
              <a:buFont typeface="Arial" panose="020B0604020202020204" pitchFamily="34" charset="0"/>
              <a:buChar char="•"/>
            </a:pPr>
            <a:r>
              <a:rPr lang="en-US" altLang="zh-CN" dirty="0" smtClean="0"/>
              <a:t>Supports both data and command logging</a:t>
            </a:r>
          </a:p>
          <a:p>
            <a:pPr lvl="1">
              <a:buFont typeface="Arial" panose="020B0604020202020204" pitchFamily="34" charset="0"/>
              <a:buChar char="•"/>
            </a:pPr>
            <a:r>
              <a:rPr lang="en-US" altLang="zh-CN" dirty="0" smtClean="0"/>
              <a:t>Supports parallel logging and parallel recovery</a:t>
            </a:r>
          </a:p>
          <a:p>
            <a:pPr lvl="1">
              <a:buFont typeface="Arial" panose="020B0604020202020204" pitchFamily="34" charset="0"/>
              <a:buChar char="•"/>
            </a:pPr>
            <a:r>
              <a:rPr lang="en-US" altLang="zh-CN" dirty="0" smtClean="0"/>
              <a:t>Compatible with 2PL,OCC,MVCC</a:t>
            </a:r>
          </a:p>
          <a:p>
            <a:pPr lvl="1">
              <a:buFont typeface="Arial" panose="020B0604020202020204" pitchFamily="34" charset="0"/>
              <a:buChar char="•"/>
            </a:pPr>
            <a:r>
              <a:rPr lang="en-US" altLang="zh-CN" dirty="0" smtClean="0"/>
              <a:t>Small storage overhead in log records for dependency tracking</a:t>
            </a:r>
            <a:endParaRPr lang="zh-CN" altLang="en-US" dirty="0"/>
          </a:p>
        </p:txBody>
      </p:sp>
      <p:sp>
        <p:nvSpPr>
          <p:cNvPr id="8" name="灯片编号占位符 7"/>
          <p:cNvSpPr>
            <a:spLocks noGrp="1"/>
          </p:cNvSpPr>
          <p:nvPr>
            <p:ph type="sldNum" sz="quarter" idx="12"/>
          </p:nvPr>
        </p:nvSpPr>
        <p:spPr/>
        <p:txBody>
          <a:bodyPr/>
          <a:lstStyle/>
          <a:p>
            <a:fld id="{565CE74E-AB26-4998-AD42-012C4C1AD076}" type="slidenum">
              <a:rPr lang="zh-CN" altLang="en-US" smtClean="0"/>
              <a:pPr/>
              <a:t>5</a:t>
            </a:fld>
            <a:r>
              <a:rPr lang="en-US" altLang="zh-CN" smtClean="0"/>
              <a:t>/30</a:t>
            </a:r>
            <a:endParaRPr lang="zh-CN" altLang="en-US" dirty="0"/>
          </a:p>
        </p:txBody>
      </p:sp>
    </p:spTree>
    <p:extLst>
      <p:ext uri="{BB962C8B-B14F-4D97-AF65-F5344CB8AC3E}">
        <p14:creationId xmlns:p14="http://schemas.microsoft.com/office/powerpoint/2010/main" val="26770403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LSN Vector</a:t>
            </a:r>
            <a:endParaRPr lang="zh-CN" altLang="en-US" dirty="0"/>
          </a:p>
        </p:txBody>
      </p:sp>
      <p:sp>
        <p:nvSpPr>
          <p:cNvPr id="3" name="内容占位符 2"/>
          <p:cNvSpPr>
            <a:spLocks noGrp="1"/>
          </p:cNvSpPr>
          <p:nvPr>
            <p:ph idx="1"/>
          </p:nvPr>
        </p:nvSpPr>
        <p:spPr/>
        <p:txBody>
          <a:bodyPr/>
          <a:lstStyle/>
          <a:p>
            <a:r>
              <a:rPr lang="en-US" altLang="zh-CN" dirty="0" smtClean="0"/>
              <a:t>A transaction depends on a number of </a:t>
            </a:r>
            <a:r>
              <a:rPr lang="en-US" altLang="zh-CN" dirty="0" err="1" smtClean="0"/>
              <a:t>txns</a:t>
            </a:r>
            <a:endParaRPr lang="en-US" altLang="zh-CN" dirty="0"/>
          </a:p>
          <a:p>
            <a:r>
              <a:rPr lang="en-US" altLang="zh-CN" dirty="0" smtClean="0"/>
              <a:t>Instead of one to one dependency information,</a:t>
            </a:r>
            <a:r>
              <a:rPr lang="en-US" altLang="zh-CN" dirty="0"/>
              <a:t> </a:t>
            </a:r>
            <a:r>
              <a:rPr lang="en-US" altLang="zh-CN" dirty="0" smtClean="0"/>
              <a:t>they map </a:t>
            </a:r>
            <a:r>
              <a:rPr lang="en-US" altLang="zh-CN" dirty="0"/>
              <a:t>one </a:t>
            </a:r>
            <a:r>
              <a:rPr lang="en-US" altLang="zh-CN" dirty="0" err="1" smtClean="0"/>
              <a:t>txn</a:t>
            </a:r>
            <a:r>
              <a:rPr lang="en-US" altLang="zh-CN" dirty="0" smtClean="0"/>
              <a:t> </a:t>
            </a:r>
            <a:r>
              <a:rPr lang="en-US" altLang="zh-CN" dirty="0"/>
              <a:t>to a group </a:t>
            </a:r>
            <a:r>
              <a:rPr lang="en-US" altLang="zh-CN" dirty="0" smtClean="0"/>
              <a:t>of </a:t>
            </a:r>
            <a:r>
              <a:rPr lang="en-US" altLang="zh-CN" dirty="0" err="1" smtClean="0"/>
              <a:t>txns</a:t>
            </a:r>
            <a:endParaRPr lang="en-US" altLang="zh-CN" dirty="0" smtClean="0"/>
          </a:p>
          <a:p>
            <a:r>
              <a:rPr lang="en-US" altLang="zh-CN" dirty="0" err="1" smtClean="0"/>
              <a:t>Partitial</a:t>
            </a:r>
            <a:r>
              <a:rPr lang="en-US" altLang="zh-CN" dirty="0" smtClean="0"/>
              <a:t> orders</a:t>
            </a:r>
            <a:endParaRPr lang="zh-CN" altLang="en-US" dirty="0"/>
          </a:p>
        </p:txBody>
      </p:sp>
      <p:pic>
        <p:nvPicPr>
          <p:cNvPr id="5" name="图片 4"/>
          <p:cNvPicPr>
            <a:picLocks noChangeAspect="1"/>
          </p:cNvPicPr>
          <p:nvPr/>
        </p:nvPicPr>
        <p:blipFill rotWithShape="1">
          <a:blip r:embed="rId3"/>
          <a:srcRect l="7213" t="31047" r="8304" b="13305"/>
          <a:stretch/>
        </p:blipFill>
        <p:spPr>
          <a:xfrm>
            <a:off x="2264464" y="3706339"/>
            <a:ext cx="6910251" cy="2560320"/>
          </a:xfrm>
          <a:prstGeom prst="rect">
            <a:avLst/>
          </a:prstGeom>
        </p:spPr>
      </p:pic>
      <p:sp>
        <p:nvSpPr>
          <p:cNvPr id="8" name="灯片编号占位符 7"/>
          <p:cNvSpPr>
            <a:spLocks noGrp="1"/>
          </p:cNvSpPr>
          <p:nvPr>
            <p:ph type="sldNum" sz="quarter" idx="12"/>
          </p:nvPr>
        </p:nvSpPr>
        <p:spPr/>
        <p:txBody>
          <a:bodyPr/>
          <a:lstStyle/>
          <a:p>
            <a:fld id="{565CE74E-AB26-4998-AD42-012C4C1AD076}" type="slidenum">
              <a:rPr lang="zh-CN" altLang="en-US" smtClean="0"/>
              <a:pPr/>
              <a:t>6</a:t>
            </a:fld>
            <a:r>
              <a:rPr lang="en-US" altLang="zh-CN" smtClean="0"/>
              <a:t>/30</a:t>
            </a:r>
            <a:endParaRPr lang="zh-CN" altLang="en-US" dirty="0"/>
          </a:p>
        </p:txBody>
      </p:sp>
    </p:spTree>
    <p:extLst>
      <p:ext uri="{BB962C8B-B14F-4D97-AF65-F5344CB8AC3E}">
        <p14:creationId xmlns:p14="http://schemas.microsoft.com/office/powerpoint/2010/main" val="26217302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LSN Vector</a:t>
            </a:r>
            <a:endParaRPr lang="zh-CN" altLang="en-US" dirty="0"/>
          </a:p>
        </p:txBody>
      </p:sp>
      <p:sp>
        <p:nvSpPr>
          <p:cNvPr id="3" name="内容占位符 2"/>
          <p:cNvSpPr>
            <a:spLocks noGrp="1"/>
          </p:cNvSpPr>
          <p:nvPr>
            <p:ph idx="1"/>
          </p:nvPr>
        </p:nvSpPr>
        <p:spPr/>
        <p:txBody>
          <a:bodyPr/>
          <a:lstStyle/>
          <a:p>
            <a:r>
              <a:rPr lang="en-US" altLang="zh-CN" dirty="0" smtClean="0"/>
              <a:t>Transaction LSN Vector      T.LV=(LV[1],LV[2],…,LV[n])</a:t>
            </a:r>
          </a:p>
          <a:p>
            <a:r>
              <a:rPr lang="en-US" altLang="zh-CN" dirty="0" smtClean="0"/>
              <a:t>Property 1</a:t>
            </a:r>
            <a:r>
              <a:rPr lang="en-US" altLang="zh-CN" dirty="0"/>
              <a:t>: Transaction T does not depend on any </a:t>
            </a:r>
            <a:r>
              <a:rPr lang="en-US" altLang="zh-CN" dirty="0" smtClean="0"/>
              <a:t>transaction </a:t>
            </a:r>
            <a:r>
              <a:rPr lang="en-US" altLang="zh-CN" dirty="0" err="1" smtClean="0"/>
              <a:t>T’that</a:t>
            </a:r>
            <a:r>
              <a:rPr lang="en-US" altLang="zh-CN" dirty="0" smtClean="0"/>
              <a:t> </a:t>
            </a:r>
            <a:r>
              <a:rPr lang="en-US" altLang="zh-CN" dirty="0"/>
              <a:t>maps to the </a:t>
            </a:r>
            <a:r>
              <a:rPr lang="zh-CN" altLang="en-US" dirty="0"/>
              <a:t>𝑗</a:t>
            </a:r>
            <a:r>
              <a:rPr lang="en-US" altLang="zh-CN" dirty="0"/>
              <a:t>-</a:t>
            </a:r>
            <a:r>
              <a:rPr lang="en-US" altLang="zh-CN" dirty="0" err="1"/>
              <a:t>th</a:t>
            </a:r>
            <a:r>
              <a:rPr lang="en-US" altLang="zh-CN" dirty="0"/>
              <a:t> log with LSN &gt; </a:t>
            </a:r>
            <a:r>
              <a:rPr lang="en-US" altLang="zh-CN" dirty="0" smtClean="0"/>
              <a:t>LV</a:t>
            </a:r>
            <a:r>
              <a:rPr lang="zh-CN" altLang="en-US" dirty="0" smtClean="0"/>
              <a:t> </a:t>
            </a:r>
            <a:r>
              <a:rPr lang="en-US" altLang="zh-CN" dirty="0"/>
              <a:t>[</a:t>
            </a:r>
            <a:r>
              <a:rPr lang="zh-CN" altLang="en-US" dirty="0"/>
              <a:t>𝑗</a:t>
            </a:r>
            <a:r>
              <a:rPr lang="en-US" altLang="zh-CN" dirty="0" smtClean="0"/>
              <a:t>].</a:t>
            </a:r>
          </a:p>
          <a:p>
            <a:r>
              <a:rPr lang="en-US" altLang="zh-CN" dirty="0" smtClean="0"/>
              <a:t>Two operation: </a:t>
            </a:r>
            <a:r>
              <a:rPr lang="en-US" altLang="zh-CN" i="1" dirty="0" err="1" smtClean="0"/>
              <a:t>ElemWiseMax</a:t>
            </a:r>
            <a:r>
              <a:rPr lang="en-US" altLang="zh-CN" dirty="0" smtClean="0"/>
              <a:t>, </a:t>
            </a:r>
            <a:r>
              <a:rPr lang="en-US" altLang="zh-CN" i="1" dirty="0" smtClean="0"/>
              <a:t>comparison</a:t>
            </a:r>
          </a:p>
          <a:p>
            <a:endParaRPr lang="en-US" altLang="zh-CN" dirty="0" smtClean="0"/>
          </a:p>
          <a:p>
            <a:endParaRPr lang="en-US" altLang="zh-CN" dirty="0"/>
          </a:p>
        </p:txBody>
      </p:sp>
      <p:pic>
        <p:nvPicPr>
          <p:cNvPr id="6" name="图片 5"/>
          <p:cNvPicPr>
            <a:picLocks noChangeAspect="1"/>
          </p:cNvPicPr>
          <p:nvPr/>
        </p:nvPicPr>
        <p:blipFill>
          <a:blip r:embed="rId3"/>
          <a:stretch>
            <a:fillRect/>
          </a:stretch>
        </p:blipFill>
        <p:spPr>
          <a:xfrm>
            <a:off x="604983" y="3741604"/>
            <a:ext cx="6663578" cy="2746954"/>
          </a:xfrm>
          <a:prstGeom prst="rect">
            <a:avLst/>
          </a:prstGeom>
        </p:spPr>
      </p:pic>
      <p:pic>
        <p:nvPicPr>
          <p:cNvPr id="7" name="图片 6"/>
          <p:cNvPicPr>
            <a:picLocks noChangeAspect="1"/>
          </p:cNvPicPr>
          <p:nvPr/>
        </p:nvPicPr>
        <p:blipFill rotWithShape="1">
          <a:blip r:embed="rId4"/>
          <a:srcRect r="54104" b="-2227"/>
          <a:stretch/>
        </p:blipFill>
        <p:spPr>
          <a:xfrm>
            <a:off x="7370592" y="3741604"/>
            <a:ext cx="3103841" cy="457646"/>
          </a:xfrm>
          <a:prstGeom prst="rect">
            <a:avLst/>
          </a:prstGeom>
        </p:spPr>
      </p:pic>
      <p:pic>
        <p:nvPicPr>
          <p:cNvPr id="8" name="图片 7"/>
          <p:cNvPicPr>
            <a:picLocks noChangeAspect="1"/>
          </p:cNvPicPr>
          <p:nvPr/>
        </p:nvPicPr>
        <p:blipFill>
          <a:blip r:embed="rId5"/>
          <a:stretch>
            <a:fillRect/>
          </a:stretch>
        </p:blipFill>
        <p:spPr>
          <a:xfrm>
            <a:off x="7370592" y="4969031"/>
            <a:ext cx="3810000" cy="438150"/>
          </a:xfrm>
          <a:prstGeom prst="rect">
            <a:avLst/>
          </a:prstGeom>
        </p:spPr>
      </p:pic>
      <p:pic>
        <p:nvPicPr>
          <p:cNvPr id="9" name="图片 8"/>
          <p:cNvPicPr>
            <a:picLocks noChangeAspect="1"/>
          </p:cNvPicPr>
          <p:nvPr/>
        </p:nvPicPr>
        <p:blipFill rotWithShape="1">
          <a:blip r:embed="rId4"/>
          <a:srcRect l="44839" t="7156" b="-1"/>
          <a:stretch/>
        </p:blipFill>
        <p:spPr>
          <a:xfrm>
            <a:off x="8114131" y="4199250"/>
            <a:ext cx="3730371" cy="415638"/>
          </a:xfrm>
          <a:prstGeom prst="rect">
            <a:avLst/>
          </a:prstGeom>
        </p:spPr>
      </p:pic>
      <p:sp>
        <p:nvSpPr>
          <p:cNvPr id="12" name="灯片编号占位符 11"/>
          <p:cNvSpPr>
            <a:spLocks noGrp="1"/>
          </p:cNvSpPr>
          <p:nvPr>
            <p:ph type="sldNum" sz="quarter" idx="12"/>
          </p:nvPr>
        </p:nvSpPr>
        <p:spPr/>
        <p:txBody>
          <a:bodyPr/>
          <a:lstStyle/>
          <a:p>
            <a:fld id="{565CE74E-AB26-4998-AD42-012C4C1AD076}" type="slidenum">
              <a:rPr lang="zh-CN" altLang="en-US" smtClean="0"/>
              <a:pPr/>
              <a:t>7</a:t>
            </a:fld>
            <a:r>
              <a:rPr lang="en-US" altLang="zh-CN" smtClean="0"/>
              <a:t>/30</a:t>
            </a:r>
            <a:endParaRPr lang="zh-CN" altLang="en-US" dirty="0"/>
          </a:p>
        </p:txBody>
      </p:sp>
    </p:spTree>
    <p:extLst>
      <p:ext uri="{BB962C8B-B14F-4D97-AF65-F5344CB8AC3E}">
        <p14:creationId xmlns:p14="http://schemas.microsoft.com/office/powerpoint/2010/main" val="26949691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LSN Vector</a:t>
            </a:r>
            <a:endParaRPr lang="zh-CN" altLang="en-US" dirty="0"/>
          </a:p>
        </p:txBody>
      </p:sp>
      <p:sp>
        <p:nvSpPr>
          <p:cNvPr id="3" name="内容占位符 2"/>
          <p:cNvSpPr>
            <a:spLocks noGrp="1"/>
          </p:cNvSpPr>
          <p:nvPr>
            <p:ph idx="1"/>
          </p:nvPr>
        </p:nvSpPr>
        <p:spPr/>
        <p:txBody>
          <a:bodyPr/>
          <a:lstStyle/>
          <a:p>
            <a:r>
              <a:rPr lang="en-US" altLang="zh-CN" dirty="0" smtClean="0"/>
              <a:t>Propagate dependency using tuple metadata</a:t>
            </a:r>
            <a:endParaRPr lang="zh-CN" altLang="en-US" dirty="0"/>
          </a:p>
          <a:p>
            <a:endParaRPr lang="zh-CN" altLang="en-US" dirty="0"/>
          </a:p>
        </p:txBody>
      </p:sp>
      <p:pic>
        <p:nvPicPr>
          <p:cNvPr id="5" name="图片 4"/>
          <p:cNvPicPr>
            <a:picLocks noChangeAspect="1"/>
          </p:cNvPicPr>
          <p:nvPr/>
        </p:nvPicPr>
        <p:blipFill>
          <a:blip r:embed="rId3"/>
          <a:stretch>
            <a:fillRect/>
          </a:stretch>
        </p:blipFill>
        <p:spPr>
          <a:xfrm>
            <a:off x="2302627" y="2602364"/>
            <a:ext cx="6469898" cy="3753990"/>
          </a:xfrm>
          <a:prstGeom prst="rect">
            <a:avLst/>
          </a:prstGeom>
        </p:spPr>
      </p:pic>
      <p:sp>
        <p:nvSpPr>
          <p:cNvPr id="8" name="灯片编号占位符 7"/>
          <p:cNvSpPr>
            <a:spLocks noGrp="1"/>
          </p:cNvSpPr>
          <p:nvPr>
            <p:ph type="sldNum" sz="quarter" idx="12"/>
          </p:nvPr>
        </p:nvSpPr>
        <p:spPr/>
        <p:txBody>
          <a:bodyPr/>
          <a:lstStyle/>
          <a:p>
            <a:fld id="{565CE74E-AB26-4998-AD42-012C4C1AD076}" type="slidenum">
              <a:rPr lang="zh-CN" altLang="en-US" smtClean="0"/>
              <a:pPr/>
              <a:t>8</a:t>
            </a:fld>
            <a:r>
              <a:rPr lang="en-US" altLang="zh-CN" smtClean="0"/>
              <a:t>/30</a:t>
            </a:r>
            <a:endParaRPr lang="zh-CN" altLang="en-US" dirty="0"/>
          </a:p>
        </p:txBody>
      </p:sp>
    </p:spTree>
    <p:extLst>
      <p:ext uri="{BB962C8B-B14F-4D97-AF65-F5344CB8AC3E}">
        <p14:creationId xmlns:p14="http://schemas.microsoft.com/office/powerpoint/2010/main" val="1440399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Logging Operation</a:t>
            </a:r>
            <a:endParaRPr lang="zh-CN" altLang="en-US" dirty="0"/>
          </a:p>
        </p:txBody>
      </p:sp>
      <p:sp>
        <p:nvSpPr>
          <p:cNvPr id="3" name="内容占位符 2"/>
          <p:cNvSpPr>
            <a:spLocks noGrp="1"/>
          </p:cNvSpPr>
          <p:nvPr>
            <p:ph idx="1"/>
          </p:nvPr>
        </p:nvSpPr>
        <p:spPr/>
        <p:txBody>
          <a:bodyPr/>
          <a:lstStyle/>
          <a:p>
            <a:r>
              <a:rPr lang="en-US" altLang="zh-CN" dirty="0" smtClean="0"/>
              <a:t>Data Structure</a:t>
            </a:r>
          </a:p>
          <a:p>
            <a:pPr lvl="1">
              <a:buFont typeface="Arial" panose="020B0604020202020204" pitchFamily="34" charset="0"/>
              <a:buChar char="•"/>
            </a:pPr>
            <a:r>
              <a:rPr lang="en-US" altLang="zh-CN" dirty="0" smtClean="0"/>
              <a:t>Tuple </a:t>
            </a:r>
            <a:r>
              <a:rPr lang="en-US" altLang="zh-CN" dirty="0"/>
              <a:t>last written LSN Vector   </a:t>
            </a:r>
            <a:r>
              <a:rPr lang="en-US" altLang="zh-CN" dirty="0" err="1"/>
              <a:t>Tuple.writeLV</a:t>
            </a:r>
            <a:endParaRPr lang="en-US" altLang="zh-CN" dirty="0"/>
          </a:p>
          <a:p>
            <a:pPr lvl="1">
              <a:buFont typeface="Arial" panose="020B0604020202020204" pitchFamily="34" charset="0"/>
              <a:buChar char="•"/>
            </a:pPr>
            <a:r>
              <a:rPr lang="en-US" altLang="zh-CN" dirty="0"/>
              <a:t>Tuple last read LSN Vector       </a:t>
            </a:r>
            <a:r>
              <a:rPr lang="en-US" altLang="zh-CN" dirty="0" err="1"/>
              <a:t>Tuple.readLV</a:t>
            </a:r>
            <a:endParaRPr lang="en-US" altLang="zh-CN" dirty="0"/>
          </a:p>
          <a:p>
            <a:pPr lvl="1">
              <a:buFont typeface="Arial" panose="020B0604020202020204" pitchFamily="34" charset="0"/>
              <a:buChar char="•"/>
            </a:pPr>
            <a:r>
              <a:rPr lang="en-US" altLang="zh-CN" dirty="0" smtClean="0"/>
              <a:t>Global Persisted LSN Vector     PLV</a:t>
            </a:r>
          </a:p>
          <a:p>
            <a:pPr lvl="1">
              <a:buFont typeface="Arial" panose="020B0604020202020204" pitchFamily="34" charset="0"/>
              <a:buChar char="•"/>
            </a:pPr>
            <a:endParaRPr lang="en-US" altLang="zh-CN" dirty="0" smtClean="0"/>
          </a:p>
          <a:p>
            <a:pPr lvl="1">
              <a:buFont typeface="Arial" panose="020B0604020202020204" pitchFamily="34" charset="0"/>
              <a:buChar char="•"/>
            </a:pPr>
            <a:r>
              <a:rPr lang="en-US" altLang="zh-CN" dirty="0" smtClean="0"/>
              <a:t>Log Sequence Number               L.LSN</a:t>
            </a:r>
          </a:p>
          <a:p>
            <a:pPr lvl="1"/>
            <a:endParaRPr lang="en-US" altLang="zh-CN" dirty="0" smtClean="0"/>
          </a:p>
          <a:p>
            <a:pPr marL="457200" lvl="1" indent="0">
              <a:buNone/>
            </a:pPr>
            <a:r>
              <a:rPr lang="en-US" altLang="zh-CN" dirty="0" smtClean="0"/>
              <a:t>Worker Threads:  </a:t>
            </a:r>
            <a:r>
              <a:rPr lang="en-US" altLang="zh-CN" dirty="0" err="1" smtClean="0"/>
              <a:t>record</a:t>
            </a:r>
            <a:r>
              <a:rPr lang="en-US" altLang="zh-CN" dirty="0" err="1" smtClean="0">
                <a:sym typeface="Wingdings" panose="05000000000000000000" pitchFamily="2" charset="2"/>
              </a:rPr>
              <a:t>log</a:t>
            </a:r>
            <a:r>
              <a:rPr lang="en-US" altLang="zh-CN" dirty="0" smtClean="0">
                <a:sym typeface="Wingdings" panose="05000000000000000000" pitchFamily="2" charset="2"/>
              </a:rPr>
              <a:t> manager</a:t>
            </a:r>
            <a:r>
              <a:rPr lang="en-US" altLang="zh-CN" dirty="0" smtClean="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smtClean="0">
                <a:sym typeface="Wingdings" panose="05000000000000000000" pitchFamily="2" charset="2"/>
              </a:rPr>
              <a:t>s buffer</a:t>
            </a:r>
          </a:p>
          <a:p>
            <a:pPr marL="457200" lvl="1" indent="0">
              <a:buNone/>
            </a:pPr>
            <a:r>
              <a:rPr lang="en-US" altLang="zh-CN" dirty="0" smtClean="0">
                <a:sym typeface="Wingdings" panose="05000000000000000000" pitchFamily="2" charset="2"/>
              </a:rPr>
              <a:t>Log Manager Threads: (flush) </a:t>
            </a:r>
            <a:r>
              <a:rPr lang="en-US" altLang="zh-CN" dirty="0" err="1" smtClean="0">
                <a:sym typeface="Wingdings" panose="05000000000000000000" pitchFamily="2" charset="2"/>
              </a:rPr>
              <a:t>bufferdisk</a:t>
            </a:r>
            <a:endParaRPr lang="en-US" altLang="zh-CN" dirty="0" smtClean="0"/>
          </a:p>
          <a:p>
            <a:pPr marL="457200" lvl="1" indent="0">
              <a:buNone/>
            </a:pPr>
            <a:endParaRPr lang="en-US" altLang="zh-CN" dirty="0" smtClean="0"/>
          </a:p>
        </p:txBody>
      </p:sp>
      <p:sp>
        <p:nvSpPr>
          <p:cNvPr id="8" name="灯片编号占位符 7"/>
          <p:cNvSpPr>
            <a:spLocks noGrp="1"/>
          </p:cNvSpPr>
          <p:nvPr>
            <p:ph type="sldNum" sz="quarter" idx="12"/>
          </p:nvPr>
        </p:nvSpPr>
        <p:spPr/>
        <p:txBody>
          <a:bodyPr/>
          <a:lstStyle/>
          <a:p>
            <a:fld id="{565CE74E-AB26-4998-AD42-012C4C1AD076}" type="slidenum">
              <a:rPr lang="zh-CN" altLang="en-US" smtClean="0"/>
              <a:pPr/>
              <a:t>9</a:t>
            </a:fld>
            <a:r>
              <a:rPr lang="en-US" altLang="zh-CN" smtClean="0"/>
              <a:t>/30</a:t>
            </a:r>
            <a:endParaRPr lang="zh-CN" altLang="en-US" dirty="0"/>
          </a:p>
        </p:txBody>
      </p:sp>
    </p:spTree>
    <p:extLst>
      <p:ext uri="{BB962C8B-B14F-4D97-AF65-F5344CB8AC3E}">
        <p14:creationId xmlns:p14="http://schemas.microsoft.com/office/powerpoint/2010/main" val="817291609"/>
      </p:ext>
    </p:extLst>
  </p:cSld>
  <p:clrMapOvr>
    <a:masterClrMapping/>
  </p:clrMapOvr>
  <p:timing>
    <p:tnLst>
      <p:par>
        <p:cTn id="1" dur="indefinite" restart="never" nodeType="tmRoot"/>
      </p:par>
    </p:tnLst>
  </p:timing>
</p:sld>
</file>

<file path=ppt/theme/theme1.xml><?xml version="1.0" encoding="utf-8"?>
<a:theme xmlns:a="http://schemas.openxmlformats.org/drawingml/2006/main" name="茅草">
  <a:themeElements>
    <a:clrScheme name="Thatch">
      <a:dk1>
        <a:sysClr val="windowText" lastClr="000000"/>
      </a:dk1>
      <a:lt1>
        <a:sysClr val="window" lastClr="FFFFFF"/>
      </a:lt1>
      <a:dk2>
        <a:srgbClr val="1D3641"/>
      </a:dk2>
      <a:lt2>
        <a:srgbClr val="DFE6D0"/>
      </a:lt2>
      <a:accent1>
        <a:srgbClr val="759AA5"/>
      </a:accent1>
      <a:accent2>
        <a:srgbClr val="CFC60D"/>
      </a:accent2>
      <a:accent3>
        <a:srgbClr val="99987F"/>
      </a:accent3>
      <a:accent4>
        <a:srgbClr val="90AC97"/>
      </a:accent4>
      <a:accent5>
        <a:srgbClr val="FFAD1C"/>
      </a:accent5>
      <a:accent6>
        <a:srgbClr val="B9AB6F"/>
      </a:accent6>
      <a:hlink>
        <a:srgbClr val="66AACD"/>
      </a:hlink>
      <a:folHlink>
        <a:srgbClr val="809DB3"/>
      </a:folHlink>
    </a:clrScheme>
    <a:fontScheme name="Tw Cen MT">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Thatch">
      <a:fillStyleLst>
        <a:solidFill>
          <a:schemeClr val="phClr"/>
        </a:solidFill>
        <a:gradFill rotWithShape="1">
          <a:gsLst>
            <a:gs pos="0">
              <a:schemeClr val="phClr">
                <a:tint val="79000"/>
                <a:satMod val="180000"/>
              </a:schemeClr>
            </a:gs>
            <a:gs pos="65000">
              <a:schemeClr val="phClr">
                <a:tint val="52000"/>
                <a:satMod val="250000"/>
              </a:schemeClr>
            </a:gs>
            <a:gs pos="100000">
              <a:schemeClr val="phClr">
                <a:tint val="29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15875" cap="flat" cmpd="sng" algn="ctr">
          <a:solidFill>
            <a:schemeClr val="phClr"/>
          </a:solidFill>
          <a:prstDash val="solid"/>
        </a:ln>
        <a:ln w="38100" cap="flat" cmpd="sng" algn="ctr">
          <a:solidFill>
            <a:schemeClr val="phClr"/>
          </a:solidFill>
          <a:prstDash val="solid"/>
        </a:ln>
      </a:lnStyleLst>
      <a:effectStyleLst>
        <a:effectStyle>
          <a:effectLst>
            <a:outerShdw blurRad="63500" dist="25400" dir="5400000" rotWithShape="0">
              <a:srgbClr val="000000">
                <a:alpha val="43000"/>
              </a:srgbClr>
            </a:outerShdw>
          </a:effectLst>
        </a:effectStyle>
        <a:effectStyle>
          <a:effectLst>
            <a:outerShdw blurRad="63500" dist="25400" dir="5400000" rotWithShape="0">
              <a:srgbClr val="000000">
                <a:alpha val="43000"/>
              </a:srgbClr>
            </a:outerShdw>
          </a:effectLst>
          <a:scene3d>
            <a:camera prst="orthographicFront">
              <a:rot lat="0" lon="0" rev="0"/>
            </a:camera>
            <a:lightRig rig="brightRoom" dir="t">
              <a:rot lat="0" lon="0" rev="8700000"/>
            </a:lightRig>
          </a:scene3d>
          <a:sp3d contourW="12700" prstMaterial="dkEdge">
            <a:bevelT w="0" h="0" prst="relaxedInset"/>
            <a:contourClr>
              <a:schemeClr val="phClr">
                <a:shade val="65000"/>
                <a:satMod val="150000"/>
              </a:schemeClr>
            </a:contourClr>
          </a:sp3d>
        </a:effectStyle>
        <a:effectStyle>
          <a:effectLst>
            <a:outerShdw blurRad="63500" dist="25400" dir="5400000" rotWithShape="0">
              <a:srgbClr val="000000">
                <a:alpha val="43000"/>
              </a:srgbClr>
            </a:outerShdw>
          </a:effectLst>
          <a:scene3d>
            <a:camera prst="orthographicFront">
              <a:rot lat="0" lon="0" rev="0"/>
            </a:camera>
            <a:lightRig rig="glow" dir="t">
              <a:rot lat="0" lon="0" rev="13200000"/>
            </a:lightRig>
          </a:scene3d>
          <a:sp3d prstMaterial="dkEdge">
            <a:bevelT w="63500" h="50800" prst="relaxedInset"/>
          </a:sp3d>
        </a:effectStyle>
      </a:effectStyleLst>
      <a:bgFillStyleLst>
        <a:solidFill>
          <a:schemeClr val="phClr"/>
        </a:solidFill>
        <a:gradFill rotWithShape="1">
          <a:gsLst>
            <a:gs pos="0">
              <a:schemeClr val="phClr">
                <a:tint val="85000"/>
                <a:shade val="95000"/>
                <a:satMod val="200000"/>
              </a:schemeClr>
            </a:gs>
            <a:gs pos="53000">
              <a:schemeClr val="phClr">
                <a:shade val="60000"/>
                <a:satMod val="220000"/>
              </a:schemeClr>
            </a:gs>
            <a:gs pos="100000">
              <a:schemeClr val="phClr">
                <a:shade val="45000"/>
                <a:satMod val="220000"/>
              </a:schemeClr>
            </a:gs>
          </a:gsLst>
          <a:lin ang="16200000" scaled="0"/>
        </a:gradFill>
        <a:gradFill rotWithShape="1">
          <a:gsLst>
            <a:gs pos="0">
              <a:schemeClr val="phClr">
                <a:tint val="83000"/>
                <a:shade val="97000"/>
                <a:satMod val="230000"/>
              </a:schemeClr>
            </a:gs>
            <a:gs pos="100000">
              <a:schemeClr val="phClr">
                <a:shade val="35000"/>
                <a:satMod val="250000"/>
              </a:schemeClr>
            </a:gs>
          </a:gsLst>
          <a:path path="circle">
            <a:fillToRect l="15000" t="50000" r="85000" b="6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4421</TotalTime>
  <Words>5291</Words>
  <Application>Microsoft Office PowerPoint</Application>
  <PresentationFormat>宽屏</PresentationFormat>
  <Paragraphs>302</Paragraphs>
  <Slides>29</Slides>
  <Notes>27</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29</vt:i4>
      </vt:variant>
    </vt:vector>
  </HeadingPairs>
  <TitlesOfParts>
    <vt:vector size="37" baseType="lpstr">
      <vt:lpstr>华文仿宋</vt:lpstr>
      <vt:lpstr>宋体</vt:lpstr>
      <vt:lpstr>Arial</vt:lpstr>
      <vt:lpstr>Calibri</vt:lpstr>
      <vt:lpstr>Times New Roman</vt:lpstr>
      <vt:lpstr>Tw Cen MT</vt:lpstr>
      <vt:lpstr>Wingdings</vt:lpstr>
      <vt:lpstr>茅草</vt:lpstr>
      <vt:lpstr>Taurus: Lightweight Parallel Logging for  In-Memory Database Management Systems (Extended Version)</vt:lpstr>
      <vt:lpstr>Serial Logging</vt:lpstr>
      <vt:lpstr>Parallel Logging</vt:lpstr>
      <vt:lpstr>Parallel Logging Challenges</vt:lpstr>
      <vt:lpstr>Taurus Parallel Logging</vt:lpstr>
      <vt:lpstr>LSN Vector</vt:lpstr>
      <vt:lpstr>LSN Vector</vt:lpstr>
      <vt:lpstr>LSN Vector</vt:lpstr>
      <vt:lpstr>Logging Operation</vt:lpstr>
      <vt:lpstr>Taurus with 2PL - Write</vt:lpstr>
      <vt:lpstr>Taurus with 2PL - Read</vt:lpstr>
      <vt:lpstr>Taurus with 2PL - Commit</vt:lpstr>
      <vt:lpstr>Taurus with 2PL - Flush</vt:lpstr>
      <vt:lpstr>Recovery Operations</vt:lpstr>
      <vt:lpstr>Taurus with 2PL - Recovery</vt:lpstr>
      <vt:lpstr>Limitation of Taurus</vt:lpstr>
      <vt:lpstr>Optimization: LV Compression</vt:lpstr>
      <vt:lpstr>Optimization: Vectorization</vt:lpstr>
      <vt:lpstr>Extension: OCC&amp;MVCC</vt:lpstr>
      <vt:lpstr>Evaluation</vt:lpstr>
      <vt:lpstr>Evaluation</vt:lpstr>
      <vt:lpstr>Evaluation</vt:lpstr>
      <vt:lpstr>Evaluation</vt:lpstr>
      <vt:lpstr>Evaluation</vt:lpstr>
      <vt:lpstr>Evaluation</vt:lpstr>
      <vt:lpstr>Evaluation</vt:lpstr>
      <vt:lpstr>Evaluation</vt:lpstr>
      <vt:lpstr>Evaluation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 Performance Event</dc:title>
  <dc:creator>tianjiqx</dc:creator>
  <cp:lastModifiedBy>yu</cp:lastModifiedBy>
  <cp:revision>1102</cp:revision>
  <dcterms:created xsi:type="dcterms:W3CDTF">2021-06-17T05:24:37Z</dcterms:created>
  <dcterms:modified xsi:type="dcterms:W3CDTF">2022-05-31T11:30:18Z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1033-11.1.0.9604</vt:lpwstr>
  </property>
</Properties>
</file>